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59" r:id="rId4"/>
    <p:sldMasterId id="2147483872" r:id="rId5"/>
  </p:sldMasterIdLst>
  <p:notesMasterIdLst>
    <p:notesMasterId r:id="rId51"/>
  </p:notesMasterIdLst>
  <p:sldIdLst>
    <p:sldId id="391" r:id="rId6"/>
    <p:sldId id="272" r:id="rId7"/>
    <p:sldId id="281" r:id="rId8"/>
    <p:sldId id="282" r:id="rId9"/>
    <p:sldId id="280" r:id="rId10"/>
    <p:sldId id="284" r:id="rId11"/>
    <p:sldId id="286" r:id="rId12"/>
    <p:sldId id="287" r:id="rId13"/>
    <p:sldId id="326" r:id="rId14"/>
    <p:sldId id="307" r:id="rId15"/>
    <p:sldId id="308" r:id="rId16"/>
    <p:sldId id="309" r:id="rId17"/>
    <p:sldId id="270" r:id="rId18"/>
    <p:sldId id="289" r:id="rId19"/>
    <p:sldId id="290" r:id="rId20"/>
    <p:sldId id="291" r:id="rId21"/>
    <p:sldId id="394" r:id="rId22"/>
    <p:sldId id="395" r:id="rId23"/>
    <p:sldId id="292" r:id="rId24"/>
    <p:sldId id="320" r:id="rId25"/>
    <p:sldId id="327" r:id="rId26"/>
    <p:sldId id="318" r:id="rId27"/>
    <p:sldId id="315" r:id="rId28"/>
    <p:sldId id="392" r:id="rId29"/>
    <p:sldId id="389" r:id="rId30"/>
    <p:sldId id="328" r:id="rId31"/>
    <p:sldId id="295" r:id="rId32"/>
    <p:sldId id="296" r:id="rId33"/>
    <p:sldId id="297" r:id="rId34"/>
    <p:sldId id="298" r:id="rId35"/>
    <p:sldId id="299" r:id="rId36"/>
    <p:sldId id="300" r:id="rId37"/>
    <p:sldId id="301" r:id="rId38"/>
    <p:sldId id="329" r:id="rId39"/>
    <p:sldId id="330" r:id="rId40"/>
    <p:sldId id="322" r:id="rId41"/>
    <p:sldId id="323" r:id="rId42"/>
    <p:sldId id="324" r:id="rId43"/>
    <p:sldId id="325" r:id="rId44"/>
    <p:sldId id="304" r:id="rId45"/>
    <p:sldId id="305" r:id="rId46"/>
    <p:sldId id="302" r:id="rId47"/>
    <p:sldId id="303" r:id="rId48"/>
    <p:sldId id="306" r:id="rId49"/>
    <p:sldId id="263"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4F03D"/>
    <a:srgbClr val="5763AD"/>
    <a:srgbClr val="898989"/>
    <a:srgbClr val="3A552A"/>
    <a:srgbClr val="3A23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17A8D1-4F97-4A96-BEE4-F3E222AA3B08}" v="9" dt="2023-07-16T16:21:38.4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06" autoAdjust="0"/>
    <p:restoredTop sz="94660"/>
  </p:normalViewPr>
  <p:slideViewPr>
    <p:cSldViewPr snapToGrid="0">
      <p:cViewPr varScale="1">
        <p:scale>
          <a:sx n="72" d="100"/>
          <a:sy n="72" d="100"/>
        </p:scale>
        <p:origin x="456" y="5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B90224-0EE7-47DD-B074-ECF4EA598D75}" type="datetimeFigureOut">
              <a:rPr lang="en-US" smtClean="0"/>
              <a:t>7/17/2023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2D5AE2-E576-46D7-A1A5-1815E4A31342}" type="slidenum">
              <a:rPr lang="en-US" smtClean="0"/>
              <a:t>‹#›</a:t>
            </a:fld>
            <a:endParaRPr lang="en-US"/>
          </a:p>
        </p:txBody>
      </p:sp>
    </p:spTree>
    <p:extLst>
      <p:ext uri="{BB962C8B-B14F-4D97-AF65-F5344CB8AC3E}">
        <p14:creationId xmlns:p14="http://schemas.microsoft.com/office/powerpoint/2010/main" val="3137211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2786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EDA2B6-E9E6-4CF9-90A3-4FD81DE1DBFC}" type="datetime1">
              <a:rPr lang="en-US" smtClean="0"/>
              <a:t>7/17/2023</a:t>
            </a:fld>
            <a:endParaRPr lang="en-US"/>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sp>
        <p:nvSpPr>
          <p:cNvPr id="6" name="Slide Number Placeholder 5"/>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1317910173"/>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EDA2B6-E9E6-4CF9-90A3-4FD81DE1DBFC}" type="datetime1">
              <a:rPr lang="en-US" smtClean="0"/>
              <a:t>7/17/2023</a:t>
            </a:fld>
            <a:endParaRPr lang="en-US"/>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sp>
        <p:nvSpPr>
          <p:cNvPr id="6" name="Slide Number Placeholder 5"/>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4185979465"/>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8469CDA-A969-4631-88FA-C1D3A3E81E62}" type="datetime1">
              <a:rPr lang="en-US" smtClean="0"/>
              <a:t>7/17/2023</a:t>
            </a:fld>
            <a:endParaRPr lang="en-US"/>
          </a:p>
        </p:txBody>
      </p:sp>
      <p:sp>
        <p:nvSpPr>
          <p:cNvPr id="5" name="Slide Number Placeholder 4"/>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285802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496454" y="559674"/>
            <a:ext cx="10515600" cy="2852737"/>
          </a:xfrm>
        </p:spPr>
        <p:txBody>
          <a:bodyPr anchor="b"/>
          <a:lstStyle>
            <a:lvl1pPr>
              <a:defRPr sz="6000">
                <a:solidFill>
                  <a:srgbClr val="3A2313"/>
                </a:solidFill>
              </a:defRPr>
            </a:lvl1pPr>
          </a:lstStyle>
          <a:p>
            <a:r>
              <a:rPr lang="en-US"/>
              <a:t>Click to edit Master title style</a:t>
            </a:r>
            <a:endParaRPr lang="en-US" dirty="0"/>
          </a:p>
        </p:txBody>
      </p:sp>
      <p:sp>
        <p:nvSpPr>
          <p:cNvPr id="10" name="Text Placeholder 2"/>
          <p:cNvSpPr>
            <a:spLocks noGrp="1"/>
          </p:cNvSpPr>
          <p:nvPr>
            <p:ph type="body" idx="1"/>
          </p:nvPr>
        </p:nvSpPr>
        <p:spPr>
          <a:xfrm>
            <a:off x="496454" y="3439399"/>
            <a:ext cx="10515600" cy="1500187"/>
          </a:xfrm>
        </p:spPr>
        <p:txBody>
          <a:bodyPr/>
          <a:lstStyle>
            <a:lvl1pPr marL="0" indent="0">
              <a:buNone/>
              <a:defRPr sz="2400">
                <a:solidFill>
                  <a:srgbClr val="89898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06384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41450D0-89BE-D947-B92B-A67EBF5A2FF4}"/>
              </a:ext>
            </a:extLst>
          </p:cNvPr>
          <p:cNvSpPr>
            <a:spLocks noGrp="1"/>
          </p:cNvSpPr>
          <p:nvPr>
            <p:ph type="ftr" sz="quarter" idx="11"/>
          </p:nvPr>
        </p:nvSpPr>
        <p:spPr/>
        <p:txBody>
          <a:bodyPr/>
          <a:lstStyle/>
          <a:p>
            <a:r>
              <a:rPr lang="en-US" err="1"/>
              <a:t>drought.unl.edu</a:t>
            </a:r>
            <a:endParaRPr lang="en-US"/>
          </a:p>
        </p:txBody>
      </p:sp>
      <p:sp>
        <p:nvSpPr>
          <p:cNvPr id="5" name="Slide Number Placeholder 4">
            <a:extLst>
              <a:ext uri="{FF2B5EF4-FFF2-40B4-BE49-F238E27FC236}">
                <a16:creationId xmlns:a16="http://schemas.microsoft.com/office/drawing/2014/main" id="{9D80FD75-E4D8-8740-9E37-37F795D86321}"/>
              </a:ext>
            </a:extLst>
          </p:cNvPr>
          <p:cNvSpPr>
            <a:spLocks noGrp="1"/>
          </p:cNvSpPr>
          <p:nvPr>
            <p:ph type="sldNum" sz="quarter" idx="12"/>
          </p:nvPr>
        </p:nvSpPr>
        <p:spPr/>
        <p:txBody>
          <a:bodyPr/>
          <a:lstStyle/>
          <a:p>
            <a:fld id="{E8EE9A75-130F-C44A-9E8E-A8F034039146}" type="slidenum">
              <a:rPr lang="en-US" smtClean="0"/>
              <a:t>‹#›</a:t>
            </a:fld>
            <a:endParaRPr lang="en-US"/>
          </a:p>
        </p:txBody>
      </p:sp>
      <p:sp>
        <p:nvSpPr>
          <p:cNvPr id="9" name="Title 1">
            <a:extLst>
              <a:ext uri="{FF2B5EF4-FFF2-40B4-BE49-F238E27FC236}">
                <a16:creationId xmlns:a16="http://schemas.microsoft.com/office/drawing/2014/main" id="{06F05D88-ECB0-C84F-BAE7-B76C56B56638}"/>
              </a:ext>
            </a:extLst>
          </p:cNvPr>
          <p:cNvSpPr>
            <a:spLocks noGrp="1"/>
          </p:cNvSpPr>
          <p:nvPr>
            <p:ph type="title"/>
          </p:nvPr>
        </p:nvSpPr>
        <p:spPr>
          <a:xfrm>
            <a:off x="2604052" y="365125"/>
            <a:ext cx="8749748"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D7B41BEF-E450-DE4A-A5D7-054D80ACC84D}"/>
              </a:ext>
            </a:extLst>
          </p:cNvPr>
          <p:cNvSpPr>
            <a:spLocks noGrp="1"/>
          </p:cNvSpPr>
          <p:nvPr>
            <p:ph idx="1"/>
          </p:nvPr>
        </p:nvSpPr>
        <p:spPr>
          <a:xfrm>
            <a:off x="2604052" y="1825625"/>
            <a:ext cx="874974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1035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35AB8-7FD4-134B-A717-50A20B2DBA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F13FED-2388-4040-B989-6C7DA1D201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6698939-88C3-EA44-BC6E-7D7CDF455F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9F1FDF-DEBC-CC4E-B367-B44205293007}"/>
              </a:ext>
            </a:extLst>
          </p:cNvPr>
          <p:cNvSpPr>
            <a:spLocks noGrp="1"/>
          </p:cNvSpPr>
          <p:nvPr>
            <p:ph type="sldNum" sz="quarter" idx="12"/>
          </p:nvPr>
        </p:nvSpPr>
        <p:spPr/>
        <p:txBody>
          <a:bodyPr/>
          <a:lstStyle/>
          <a:p>
            <a:fld id="{E8EE9A75-130F-C44A-9E8E-A8F034039146}" type="slidenum">
              <a:rPr lang="en-US" smtClean="0"/>
              <a:t>‹#›</a:t>
            </a:fld>
            <a:endParaRPr lang="en-US"/>
          </a:p>
        </p:txBody>
      </p:sp>
    </p:spTree>
    <p:extLst>
      <p:ext uri="{BB962C8B-B14F-4D97-AF65-F5344CB8AC3E}">
        <p14:creationId xmlns:p14="http://schemas.microsoft.com/office/powerpoint/2010/main" val="33954857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BEEDE-877F-2243-ADA4-AAA32B25D6B4}"/>
              </a:ext>
            </a:extLst>
          </p:cNvPr>
          <p:cNvSpPr>
            <a:spLocks noGrp="1"/>
          </p:cNvSpPr>
          <p:nvPr>
            <p:ph type="ctrTitle"/>
          </p:nvPr>
        </p:nvSpPr>
        <p:spPr>
          <a:xfrm>
            <a:off x="2569028"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C40D27-BCCE-F94A-B7BA-409AB60BF7B5}"/>
              </a:ext>
            </a:extLst>
          </p:cNvPr>
          <p:cNvSpPr>
            <a:spLocks noGrp="1"/>
          </p:cNvSpPr>
          <p:nvPr>
            <p:ph type="subTitle" idx="1"/>
          </p:nvPr>
        </p:nvSpPr>
        <p:spPr>
          <a:xfrm>
            <a:off x="2569028"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56FC5CD6-862B-4442-8168-DF893766FB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C71344-9C9F-124C-A5D9-1FFCFF733574}"/>
              </a:ext>
            </a:extLst>
          </p:cNvPr>
          <p:cNvSpPr>
            <a:spLocks noGrp="1"/>
          </p:cNvSpPr>
          <p:nvPr>
            <p:ph type="sldNum" sz="quarter" idx="12"/>
          </p:nvPr>
        </p:nvSpPr>
        <p:spPr/>
        <p:txBody>
          <a:bodyPr/>
          <a:lstStyle/>
          <a:p>
            <a:fld id="{080A5799-BC30-EA47-9B93-0A72B0518985}" type="slidenum">
              <a:rPr lang="en-US" smtClean="0"/>
              <a:t>‹#›</a:t>
            </a:fld>
            <a:endParaRPr lang="en-US"/>
          </a:p>
        </p:txBody>
      </p:sp>
    </p:spTree>
    <p:extLst>
      <p:ext uri="{BB962C8B-B14F-4D97-AF65-F5344CB8AC3E}">
        <p14:creationId xmlns:p14="http://schemas.microsoft.com/office/powerpoint/2010/main" val="11893654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15FBB-3560-E648-BEAF-448F39847F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B6E55A-8BBD-8D4D-BCFE-F792B78331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4D0E98D-DF6B-1C45-BEFC-1CFDF8BFEE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296C0-CBE9-A94F-BF22-E6E8FB21DB11}"/>
              </a:ext>
            </a:extLst>
          </p:cNvPr>
          <p:cNvSpPr>
            <a:spLocks noGrp="1"/>
          </p:cNvSpPr>
          <p:nvPr>
            <p:ph type="sldNum" sz="quarter" idx="12"/>
          </p:nvPr>
        </p:nvSpPr>
        <p:spPr/>
        <p:txBody>
          <a:bodyPr/>
          <a:lstStyle/>
          <a:p>
            <a:fld id="{080A5799-BC30-EA47-9B93-0A72B0518985}" type="slidenum">
              <a:rPr lang="en-US" smtClean="0"/>
              <a:t>‹#›</a:t>
            </a:fld>
            <a:endParaRPr lang="en-US"/>
          </a:p>
        </p:txBody>
      </p:sp>
    </p:spTree>
    <p:extLst>
      <p:ext uri="{BB962C8B-B14F-4D97-AF65-F5344CB8AC3E}">
        <p14:creationId xmlns:p14="http://schemas.microsoft.com/office/powerpoint/2010/main" val="31662590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8671F-2115-FD4D-9663-FE196E1E083E}"/>
              </a:ext>
            </a:extLst>
          </p:cNvPr>
          <p:cNvSpPr>
            <a:spLocks noGrp="1"/>
          </p:cNvSpPr>
          <p:nvPr>
            <p:ph type="title"/>
          </p:nvPr>
        </p:nvSpPr>
        <p:spPr>
          <a:xfrm>
            <a:off x="2509396"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0C19A7-5A59-4F41-8D65-DCD54D51CF87}"/>
              </a:ext>
            </a:extLst>
          </p:cNvPr>
          <p:cNvSpPr>
            <a:spLocks noGrp="1"/>
          </p:cNvSpPr>
          <p:nvPr>
            <p:ph type="body" idx="1"/>
          </p:nvPr>
        </p:nvSpPr>
        <p:spPr>
          <a:xfrm>
            <a:off x="2509396"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F8B19BAE-1236-6749-9C58-499365D453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288DAC-34C6-9745-99E4-BB1EB5D5D635}"/>
              </a:ext>
            </a:extLst>
          </p:cNvPr>
          <p:cNvSpPr>
            <a:spLocks noGrp="1"/>
          </p:cNvSpPr>
          <p:nvPr>
            <p:ph type="sldNum" sz="quarter" idx="12"/>
          </p:nvPr>
        </p:nvSpPr>
        <p:spPr/>
        <p:txBody>
          <a:bodyPr/>
          <a:lstStyle/>
          <a:p>
            <a:fld id="{080A5799-BC30-EA47-9B93-0A72B0518985}" type="slidenum">
              <a:rPr lang="en-US" smtClean="0"/>
              <a:t>‹#›</a:t>
            </a:fld>
            <a:endParaRPr lang="en-US"/>
          </a:p>
        </p:txBody>
      </p:sp>
    </p:spTree>
    <p:extLst>
      <p:ext uri="{BB962C8B-B14F-4D97-AF65-F5344CB8AC3E}">
        <p14:creationId xmlns:p14="http://schemas.microsoft.com/office/powerpoint/2010/main" val="36744010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861F5-5DD2-264F-BFAE-627CFAAF0F3F}"/>
              </a:ext>
            </a:extLst>
          </p:cNvPr>
          <p:cNvSpPr>
            <a:spLocks noGrp="1"/>
          </p:cNvSpPr>
          <p:nvPr>
            <p:ph type="title"/>
          </p:nvPr>
        </p:nvSpPr>
        <p:spPr>
          <a:xfrm>
            <a:off x="3778526" y="365125"/>
            <a:ext cx="8749748"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C31F7E6-4CFA-044B-850B-76C5E449A4C1}"/>
              </a:ext>
            </a:extLst>
          </p:cNvPr>
          <p:cNvSpPr>
            <a:spLocks noGrp="1"/>
          </p:cNvSpPr>
          <p:nvPr>
            <p:ph sz="half" idx="1"/>
          </p:nvPr>
        </p:nvSpPr>
        <p:spPr>
          <a:xfrm>
            <a:off x="2012674"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2DA464-A529-DC4F-8D20-0864EDC76934}"/>
              </a:ext>
            </a:extLst>
          </p:cNvPr>
          <p:cNvSpPr>
            <a:spLocks noGrp="1"/>
          </p:cNvSpPr>
          <p:nvPr>
            <p:ph sz="half" idx="2"/>
          </p:nvPr>
        </p:nvSpPr>
        <p:spPr>
          <a:xfrm>
            <a:off x="7346674"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9C85C3E2-9809-EB42-94A8-5E88B240A6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C534C8-A17C-FF45-BA34-3509758FECB5}"/>
              </a:ext>
            </a:extLst>
          </p:cNvPr>
          <p:cNvSpPr>
            <a:spLocks noGrp="1"/>
          </p:cNvSpPr>
          <p:nvPr>
            <p:ph type="sldNum" sz="quarter" idx="12"/>
          </p:nvPr>
        </p:nvSpPr>
        <p:spPr/>
        <p:txBody>
          <a:bodyPr/>
          <a:lstStyle/>
          <a:p>
            <a:fld id="{080A5799-BC30-EA47-9B93-0A72B0518985}" type="slidenum">
              <a:rPr lang="en-US" smtClean="0"/>
              <a:t>‹#›</a:t>
            </a:fld>
            <a:endParaRPr lang="en-US"/>
          </a:p>
        </p:txBody>
      </p:sp>
    </p:spTree>
    <p:extLst>
      <p:ext uri="{BB962C8B-B14F-4D97-AF65-F5344CB8AC3E}">
        <p14:creationId xmlns:p14="http://schemas.microsoft.com/office/powerpoint/2010/main" val="839905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AAE8A1-10EA-44D9-98D2-357D93CD1BBC}" type="datetime1">
              <a:rPr lang="en-US" smtClean="0"/>
              <a:t>7/17/2023</a:t>
            </a:fld>
            <a:endParaRPr lang="en-US" dirty="0"/>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sp>
        <p:nvSpPr>
          <p:cNvPr id="6" name="Slide Number Placeholder 5"/>
          <p:cNvSpPr>
            <a:spLocks noGrp="1"/>
          </p:cNvSpPr>
          <p:nvPr>
            <p:ph type="sldNum" sz="quarter" idx="12"/>
          </p:nvPr>
        </p:nvSpPr>
        <p:spPr/>
        <p:txBody>
          <a:bodyPr/>
          <a:lstStyle/>
          <a:p>
            <a:fld id="{588676DA-17D9-4E76-BDBF-839424D51AA4}" type="slidenum">
              <a:rPr lang="en-US" smtClean="0"/>
              <a:pPr/>
              <a:t>‹#›</a:t>
            </a:fld>
            <a:endParaRPr lang="en-US" dirty="0"/>
          </a:p>
        </p:txBody>
      </p:sp>
      <p:cxnSp>
        <p:nvCxnSpPr>
          <p:cNvPr id="7" name="Straight Connector 6"/>
          <p:cNvCxnSpPr/>
          <p:nvPr userDrawn="1"/>
        </p:nvCxnSpPr>
        <p:spPr>
          <a:xfrm>
            <a:off x="0" y="6259024"/>
            <a:ext cx="122857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10909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6837A-F06A-C944-A404-02BB7F34F264}"/>
              </a:ext>
            </a:extLst>
          </p:cNvPr>
          <p:cNvSpPr>
            <a:spLocks noGrp="1"/>
          </p:cNvSpPr>
          <p:nvPr>
            <p:ph type="title"/>
          </p:nvPr>
        </p:nvSpPr>
        <p:spPr>
          <a:xfrm>
            <a:off x="2063572"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10937C-DD37-EC4F-9C79-B4DDB98A3BAD}"/>
              </a:ext>
            </a:extLst>
          </p:cNvPr>
          <p:cNvSpPr>
            <a:spLocks noGrp="1"/>
          </p:cNvSpPr>
          <p:nvPr>
            <p:ph type="body" idx="1"/>
          </p:nvPr>
        </p:nvSpPr>
        <p:spPr>
          <a:xfrm>
            <a:off x="2063572"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954838-D765-8A4E-9C54-1CEA53A3034C}"/>
              </a:ext>
            </a:extLst>
          </p:cNvPr>
          <p:cNvSpPr>
            <a:spLocks noGrp="1"/>
          </p:cNvSpPr>
          <p:nvPr>
            <p:ph sz="half" idx="2"/>
          </p:nvPr>
        </p:nvSpPr>
        <p:spPr>
          <a:xfrm>
            <a:off x="2063572"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8712D0-7266-C740-8513-D457AE784C4D}"/>
              </a:ext>
            </a:extLst>
          </p:cNvPr>
          <p:cNvSpPr>
            <a:spLocks noGrp="1"/>
          </p:cNvSpPr>
          <p:nvPr>
            <p:ph type="body" sz="quarter" idx="3"/>
          </p:nvPr>
        </p:nvSpPr>
        <p:spPr>
          <a:xfrm>
            <a:off x="7395984"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873CE8-FF1D-3C4F-9D96-DB2EE5DBE20F}"/>
              </a:ext>
            </a:extLst>
          </p:cNvPr>
          <p:cNvSpPr>
            <a:spLocks noGrp="1"/>
          </p:cNvSpPr>
          <p:nvPr>
            <p:ph sz="quarter" idx="4"/>
          </p:nvPr>
        </p:nvSpPr>
        <p:spPr>
          <a:xfrm>
            <a:off x="7395984"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2956FBF0-0EE5-B741-AFB5-48D04402D2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E10C1D-1E06-1246-8AEA-BD1D6B7C14BA}"/>
              </a:ext>
            </a:extLst>
          </p:cNvPr>
          <p:cNvSpPr>
            <a:spLocks noGrp="1"/>
          </p:cNvSpPr>
          <p:nvPr>
            <p:ph type="sldNum" sz="quarter" idx="12"/>
          </p:nvPr>
        </p:nvSpPr>
        <p:spPr/>
        <p:txBody>
          <a:bodyPr/>
          <a:lstStyle/>
          <a:p>
            <a:fld id="{080A5799-BC30-EA47-9B93-0A72B0518985}" type="slidenum">
              <a:rPr lang="en-US" smtClean="0"/>
              <a:t>‹#›</a:t>
            </a:fld>
            <a:endParaRPr lang="en-US"/>
          </a:p>
        </p:txBody>
      </p:sp>
    </p:spTree>
    <p:extLst>
      <p:ext uri="{BB962C8B-B14F-4D97-AF65-F5344CB8AC3E}">
        <p14:creationId xmlns:p14="http://schemas.microsoft.com/office/powerpoint/2010/main" val="29571537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64D87-F025-BC41-915C-E213D69E4456}"/>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0F74415C-FA9B-AE40-BE38-10AB1EDF96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152203-A430-E149-A2A7-CD8A777A60BC}"/>
              </a:ext>
            </a:extLst>
          </p:cNvPr>
          <p:cNvSpPr>
            <a:spLocks noGrp="1"/>
          </p:cNvSpPr>
          <p:nvPr>
            <p:ph type="sldNum" sz="quarter" idx="12"/>
          </p:nvPr>
        </p:nvSpPr>
        <p:spPr/>
        <p:txBody>
          <a:bodyPr/>
          <a:lstStyle/>
          <a:p>
            <a:fld id="{080A5799-BC30-EA47-9B93-0A72B0518985}" type="slidenum">
              <a:rPr lang="en-US" smtClean="0"/>
              <a:t>‹#›</a:t>
            </a:fld>
            <a:endParaRPr lang="en-US"/>
          </a:p>
        </p:txBody>
      </p:sp>
    </p:spTree>
    <p:extLst>
      <p:ext uri="{BB962C8B-B14F-4D97-AF65-F5344CB8AC3E}">
        <p14:creationId xmlns:p14="http://schemas.microsoft.com/office/powerpoint/2010/main" val="1842540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C545AB6-CE8B-E147-90BF-298263F94B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51F8C0-BB81-9D4A-972F-5D0618E1DF18}"/>
              </a:ext>
            </a:extLst>
          </p:cNvPr>
          <p:cNvSpPr>
            <a:spLocks noGrp="1"/>
          </p:cNvSpPr>
          <p:nvPr>
            <p:ph type="sldNum" sz="quarter" idx="12"/>
          </p:nvPr>
        </p:nvSpPr>
        <p:spPr/>
        <p:txBody>
          <a:bodyPr/>
          <a:lstStyle/>
          <a:p>
            <a:fld id="{080A5799-BC30-EA47-9B93-0A72B0518985}" type="slidenum">
              <a:rPr lang="en-US" smtClean="0"/>
              <a:t>‹#›</a:t>
            </a:fld>
            <a:endParaRPr lang="en-US"/>
          </a:p>
        </p:txBody>
      </p:sp>
    </p:spTree>
    <p:extLst>
      <p:ext uri="{BB962C8B-B14F-4D97-AF65-F5344CB8AC3E}">
        <p14:creationId xmlns:p14="http://schemas.microsoft.com/office/powerpoint/2010/main" val="21769985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C940A-63A4-F641-B76E-236D8DF357EF}"/>
              </a:ext>
            </a:extLst>
          </p:cNvPr>
          <p:cNvSpPr>
            <a:spLocks noGrp="1"/>
          </p:cNvSpPr>
          <p:nvPr>
            <p:ph type="title"/>
          </p:nvPr>
        </p:nvSpPr>
        <p:spPr>
          <a:xfrm>
            <a:off x="2163763"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BDD137-BA39-DF4C-B8D2-FD524F228B4C}"/>
              </a:ext>
            </a:extLst>
          </p:cNvPr>
          <p:cNvSpPr>
            <a:spLocks noGrp="1"/>
          </p:cNvSpPr>
          <p:nvPr>
            <p:ph idx="1"/>
          </p:nvPr>
        </p:nvSpPr>
        <p:spPr>
          <a:xfrm>
            <a:off x="6507163"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6CCE64-B598-DF49-AF0C-31BED84C5558}"/>
              </a:ext>
            </a:extLst>
          </p:cNvPr>
          <p:cNvSpPr>
            <a:spLocks noGrp="1"/>
          </p:cNvSpPr>
          <p:nvPr>
            <p:ph type="body" sz="half" idx="2"/>
          </p:nvPr>
        </p:nvSpPr>
        <p:spPr>
          <a:xfrm>
            <a:off x="216376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4F62F313-FDFC-3140-9A59-969CB61C59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D2C85D-F7BE-3F40-A60B-0A34C90DDF47}"/>
              </a:ext>
            </a:extLst>
          </p:cNvPr>
          <p:cNvSpPr>
            <a:spLocks noGrp="1"/>
          </p:cNvSpPr>
          <p:nvPr>
            <p:ph type="sldNum" sz="quarter" idx="12"/>
          </p:nvPr>
        </p:nvSpPr>
        <p:spPr/>
        <p:txBody>
          <a:bodyPr/>
          <a:lstStyle/>
          <a:p>
            <a:fld id="{080A5799-BC30-EA47-9B93-0A72B0518985}" type="slidenum">
              <a:rPr lang="en-US" smtClean="0"/>
              <a:t>‹#›</a:t>
            </a:fld>
            <a:endParaRPr lang="en-US"/>
          </a:p>
        </p:txBody>
      </p:sp>
    </p:spTree>
    <p:extLst>
      <p:ext uri="{BB962C8B-B14F-4D97-AF65-F5344CB8AC3E}">
        <p14:creationId xmlns:p14="http://schemas.microsoft.com/office/powerpoint/2010/main" val="2554096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407BB-2635-6946-BFD4-A673DE031959}"/>
              </a:ext>
            </a:extLst>
          </p:cNvPr>
          <p:cNvSpPr>
            <a:spLocks noGrp="1"/>
          </p:cNvSpPr>
          <p:nvPr>
            <p:ph type="title"/>
          </p:nvPr>
        </p:nvSpPr>
        <p:spPr>
          <a:xfrm>
            <a:off x="2345454"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A071C2-C08B-8F47-BF02-4BE7685DD8B8}"/>
              </a:ext>
            </a:extLst>
          </p:cNvPr>
          <p:cNvSpPr>
            <a:spLocks noGrp="1"/>
          </p:cNvSpPr>
          <p:nvPr>
            <p:ph type="pic" idx="1"/>
          </p:nvPr>
        </p:nvSpPr>
        <p:spPr>
          <a:xfrm>
            <a:off x="6688854"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FDD6EC-7B4A-954F-9493-A103DB3FFEE3}"/>
              </a:ext>
            </a:extLst>
          </p:cNvPr>
          <p:cNvSpPr>
            <a:spLocks noGrp="1"/>
          </p:cNvSpPr>
          <p:nvPr>
            <p:ph type="body" sz="half" idx="2"/>
          </p:nvPr>
        </p:nvSpPr>
        <p:spPr>
          <a:xfrm>
            <a:off x="2345454"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42AC702D-2502-5A44-9B47-5443CF4FED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F969-57D9-8747-BF6B-696E09E1169D}"/>
              </a:ext>
            </a:extLst>
          </p:cNvPr>
          <p:cNvSpPr>
            <a:spLocks noGrp="1"/>
          </p:cNvSpPr>
          <p:nvPr>
            <p:ph type="sldNum" sz="quarter" idx="12"/>
          </p:nvPr>
        </p:nvSpPr>
        <p:spPr/>
        <p:txBody>
          <a:bodyPr/>
          <a:lstStyle/>
          <a:p>
            <a:fld id="{080A5799-BC30-EA47-9B93-0A72B0518985}" type="slidenum">
              <a:rPr lang="en-US" smtClean="0"/>
              <a:t>‹#›</a:t>
            </a:fld>
            <a:endParaRPr lang="en-US"/>
          </a:p>
        </p:txBody>
      </p:sp>
    </p:spTree>
    <p:extLst>
      <p:ext uri="{BB962C8B-B14F-4D97-AF65-F5344CB8AC3E}">
        <p14:creationId xmlns:p14="http://schemas.microsoft.com/office/powerpoint/2010/main" val="30635057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0DC45-452E-E54A-A337-134E2A116B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ABDFD7-3311-0B41-8F7C-F4E1CBBD87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AF8F0C9-4AFF-0549-BF66-929EFA3CD4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4ABE24-CCEC-7846-AD5B-8DB442D47755}"/>
              </a:ext>
            </a:extLst>
          </p:cNvPr>
          <p:cNvSpPr>
            <a:spLocks noGrp="1"/>
          </p:cNvSpPr>
          <p:nvPr>
            <p:ph type="sldNum" sz="quarter" idx="12"/>
          </p:nvPr>
        </p:nvSpPr>
        <p:spPr/>
        <p:txBody>
          <a:bodyPr/>
          <a:lstStyle/>
          <a:p>
            <a:fld id="{080A5799-BC30-EA47-9B93-0A72B0518985}" type="slidenum">
              <a:rPr lang="en-US" smtClean="0"/>
              <a:t>‹#›</a:t>
            </a:fld>
            <a:endParaRPr lang="en-US"/>
          </a:p>
        </p:txBody>
      </p:sp>
    </p:spTree>
    <p:extLst>
      <p:ext uri="{BB962C8B-B14F-4D97-AF65-F5344CB8AC3E}">
        <p14:creationId xmlns:p14="http://schemas.microsoft.com/office/powerpoint/2010/main" val="9396148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3DEC8B-6796-FC4C-98FE-68DA594E2B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DD168D-3A41-744C-905F-71F60D950E07}"/>
              </a:ext>
            </a:extLst>
          </p:cNvPr>
          <p:cNvSpPr>
            <a:spLocks noGrp="1"/>
          </p:cNvSpPr>
          <p:nvPr>
            <p:ph type="body" orient="vert" idx="1"/>
          </p:nvPr>
        </p:nvSpPr>
        <p:spPr>
          <a:xfrm>
            <a:off x="2399440" y="365125"/>
            <a:ext cx="617305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BF88C67-7229-904C-A31E-A03F7BA423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2FA5C5-DC6D-A840-B387-95658CD80476}"/>
              </a:ext>
            </a:extLst>
          </p:cNvPr>
          <p:cNvSpPr>
            <a:spLocks noGrp="1"/>
          </p:cNvSpPr>
          <p:nvPr>
            <p:ph type="sldNum" sz="quarter" idx="12"/>
          </p:nvPr>
        </p:nvSpPr>
        <p:spPr/>
        <p:txBody>
          <a:bodyPr/>
          <a:lstStyle/>
          <a:p>
            <a:fld id="{080A5799-BC30-EA47-9B93-0A72B0518985}" type="slidenum">
              <a:rPr lang="en-US" smtClean="0"/>
              <a:t>‹#›</a:t>
            </a:fld>
            <a:endParaRPr lang="en-US"/>
          </a:p>
        </p:txBody>
      </p:sp>
    </p:spTree>
    <p:extLst>
      <p:ext uri="{BB962C8B-B14F-4D97-AF65-F5344CB8AC3E}">
        <p14:creationId xmlns:p14="http://schemas.microsoft.com/office/powerpoint/2010/main" val="3927696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169FF5-285A-4229-AACC-A1CA46E83406}" type="datetime1">
              <a:rPr lang="en-US" smtClean="0"/>
              <a:t>7/17/2023</a:t>
            </a:fld>
            <a:endParaRPr lang="en-US"/>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sp>
        <p:nvSpPr>
          <p:cNvPr id="6" name="Slide Number Placeholder 5"/>
          <p:cNvSpPr>
            <a:spLocks noGrp="1"/>
          </p:cNvSpPr>
          <p:nvPr>
            <p:ph type="sldNum" sz="quarter" idx="12"/>
          </p:nvPr>
        </p:nvSpPr>
        <p:spPr/>
        <p:txBody>
          <a:bodyPr/>
          <a:lstStyle/>
          <a:p>
            <a:fld id="{588676DA-17D9-4E76-BDBF-839424D51AA4}"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5892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2EDA2B6-E9E6-4CF9-90A3-4FD81DE1DBFC}" type="datetime1">
              <a:rPr lang="en-US" smtClean="0"/>
              <a:t>7/17/2023</a:t>
            </a:fld>
            <a:endParaRPr lang="en-US"/>
          </a:p>
        </p:txBody>
      </p:sp>
      <p:sp>
        <p:nvSpPr>
          <p:cNvPr id="6" name="Footer Placeholder 5"/>
          <p:cNvSpPr>
            <a:spLocks noGrp="1"/>
          </p:cNvSpPr>
          <p:nvPr>
            <p:ph type="ftr" sz="quarter" idx="11"/>
          </p:nvPr>
        </p:nvSpPr>
        <p:spPr/>
        <p:txBody>
          <a:bodyPr/>
          <a:lstStyle/>
          <a:p>
            <a:r>
              <a:rPr lang="en-US"/>
              <a:t>NATIONAL DROUGHT MITIGATION CENTER</a:t>
            </a:r>
            <a:endParaRPr lang="en-US" dirty="0"/>
          </a:p>
        </p:txBody>
      </p:sp>
      <p:sp>
        <p:nvSpPr>
          <p:cNvPr id="7" name="Slide Number Placeholder 6"/>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2215787137"/>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2EDA2B6-E9E6-4CF9-90A3-4FD81DE1DBFC}" type="datetime1">
              <a:rPr lang="en-US" smtClean="0"/>
              <a:t>7/17/2023</a:t>
            </a:fld>
            <a:endParaRPr lang="en-US"/>
          </a:p>
        </p:txBody>
      </p:sp>
      <p:sp>
        <p:nvSpPr>
          <p:cNvPr id="8" name="Footer Placeholder 7"/>
          <p:cNvSpPr>
            <a:spLocks noGrp="1"/>
          </p:cNvSpPr>
          <p:nvPr>
            <p:ph type="ftr" sz="quarter" idx="11"/>
          </p:nvPr>
        </p:nvSpPr>
        <p:spPr/>
        <p:txBody>
          <a:bodyPr/>
          <a:lstStyle/>
          <a:p>
            <a:r>
              <a:rPr lang="en-US"/>
              <a:t>NATIONAL DROUGHT MITIGATION CENTER</a:t>
            </a:r>
            <a:endParaRPr lang="en-US" dirty="0"/>
          </a:p>
        </p:txBody>
      </p:sp>
      <p:sp>
        <p:nvSpPr>
          <p:cNvPr id="9" name="Slide Number Placeholder 8"/>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942403892"/>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9354BC7-F43F-4790-8778-A44E149CE929}" type="datetime1">
              <a:rPr lang="en-US" smtClean="0"/>
              <a:t>7/17/2023</a:t>
            </a:fld>
            <a:endParaRPr lang="en-US" dirty="0"/>
          </a:p>
        </p:txBody>
      </p:sp>
      <p:sp>
        <p:nvSpPr>
          <p:cNvPr id="4" name="Footer Placeholder 3"/>
          <p:cNvSpPr>
            <a:spLocks noGrp="1"/>
          </p:cNvSpPr>
          <p:nvPr>
            <p:ph type="ftr" sz="quarter" idx="11"/>
          </p:nvPr>
        </p:nvSpPr>
        <p:spPr/>
        <p:txBody>
          <a:bodyPr/>
          <a:lstStyle/>
          <a:p>
            <a:r>
              <a:rPr lang="en-US"/>
              <a:t>NATIONAL DROUGHT MITIGATION CENTER</a:t>
            </a:r>
            <a:endParaRPr lang="en-US" dirty="0"/>
          </a:p>
        </p:txBody>
      </p:sp>
      <p:sp>
        <p:nvSpPr>
          <p:cNvPr id="5" name="Slide Number Placeholder 4"/>
          <p:cNvSpPr>
            <a:spLocks noGrp="1"/>
          </p:cNvSpPr>
          <p:nvPr>
            <p:ph type="sldNum" sz="quarter" idx="12"/>
          </p:nvPr>
        </p:nvSpPr>
        <p:spPr/>
        <p:txBody>
          <a:bodyPr/>
          <a:lstStyle/>
          <a:p>
            <a:fld id="{588676DA-17D9-4E76-BDBF-839424D51AA4}" type="slidenum">
              <a:rPr lang="en-US" smtClean="0"/>
              <a:pPr/>
              <a:t>‹#›</a:t>
            </a:fld>
            <a:endParaRPr lang="en-US" dirty="0"/>
          </a:p>
        </p:txBody>
      </p:sp>
      <p:cxnSp>
        <p:nvCxnSpPr>
          <p:cNvPr id="6" name="Straight Connector 5"/>
          <p:cNvCxnSpPr/>
          <p:nvPr userDrawn="1"/>
        </p:nvCxnSpPr>
        <p:spPr>
          <a:xfrm>
            <a:off x="0" y="6259024"/>
            <a:ext cx="122857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8611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03488D5-90CE-47CC-8620-3CF4A1BA2014}" type="datetime1">
              <a:rPr lang="en-US" smtClean="0"/>
              <a:t>7/17/2023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NATIONAL DROUGHT MITIGATION CENTER</a:t>
            </a:r>
            <a:endParaRPr lang="en-US" dirty="0"/>
          </a:p>
        </p:txBody>
      </p:sp>
      <p:sp>
        <p:nvSpPr>
          <p:cNvPr id="9" name="Slide Number Placeholder 8"/>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1968422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148C925-3E87-4DD7-A892-3DACC128BF7B}" type="datetime1">
              <a:rPr lang="en-US" smtClean="0"/>
              <a:t>7/17/2023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a:t>NATIONAL DROUGHT MITIGATION CENTER</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88676DA-17D9-4E76-BDBF-839424D51AA4}" type="slidenum">
              <a:rPr lang="en-US" smtClean="0"/>
              <a:t>‹#›</a:t>
            </a:fld>
            <a:endParaRPr lang="en-US"/>
          </a:p>
        </p:txBody>
      </p:sp>
    </p:spTree>
    <p:extLst>
      <p:ext uri="{BB962C8B-B14F-4D97-AF65-F5344CB8AC3E}">
        <p14:creationId xmlns:p14="http://schemas.microsoft.com/office/powerpoint/2010/main" val="2788919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B1A771-1ED5-48AA-AC4F-202B4DBFF0D4}" type="datetime1">
              <a:rPr lang="en-US" smtClean="0"/>
              <a:t>7/17/2023</a:t>
            </a:fld>
            <a:endParaRPr lang="en-US"/>
          </a:p>
        </p:txBody>
      </p:sp>
      <p:sp>
        <p:nvSpPr>
          <p:cNvPr id="6" name="Footer Placeholder 5"/>
          <p:cNvSpPr>
            <a:spLocks noGrp="1"/>
          </p:cNvSpPr>
          <p:nvPr>
            <p:ph type="ftr" sz="quarter" idx="11"/>
          </p:nvPr>
        </p:nvSpPr>
        <p:spPr/>
        <p:txBody>
          <a:bodyPr/>
          <a:lstStyle/>
          <a:p>
            <a:r>
              <a:rPr lang="en-US"/>
              <a:t>NATIONAL DROUGHT MITIGATION CENTER</a:t>
            </a:r>
          </a:p>
        </p:txBody>
      </p:sp>
      <p:sp>
        <p:nvSpPr>
          <p:cNvPr id="7" name="Slide Number Placeholder 6"/>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3884471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5.png"/><Relationship Id="rId2" Type="http://schemas.openxmlformats.org/officeDocument/2006/relationships/slideLayout" Target="../slideLayouts/slideLayout15.xml"/><Relationship Id="rId16"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3.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2EDA2B6-E9E6-4CF9-90A3-4FD81DE1DBFC}" type="datetime1">
              <a:rPr lang="en-US" smtClean="0"/>
              <a:t>7/17/2023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NATIONAL DROUGHT MITIGATION CENTER</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88676DA-17D9-4E76-BDBF-839424D51AA4}"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051592"/>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649" r:id="rId13"/>
  </p:sldLayoutIdLst>
  <p:hf sldNum="0"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E54AA4-69DD-0D4E-8A32-E2E8B26E26E9}"/>
              </a:ext>
            </a:extLst>
          </p:cNvPr>
          <p:cNvSpPr>
            <a:spLocks noGrp="1"/>
          </p:cNvSpPr>
          <p:nvPr>
            <p:ph type="title"/>
          </p:nvPr>
        </p:nvSpPr>
        <p:spPr>
          <a:xfrm>
            <a:off x="2604052" y="365125"/>
            <a:ext cx="8749748"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D8531B-41BC-E24F-96F5-A3E28BAFCD47}"/>
              </a:ext>
            </a:extLst>
          </p:cNvPr>
          <p:cNvSpPr>
            <a:spLocks noGrp="1"/>
          </p:cNvSpPr>
          <p:nvPr>
            <p:ph type="body" idx="1"/>
          </p:nvPr>
        </p:nvSpPr>
        <p:spPr>
          <a:xfrm>
            <a:off x="2604052" y="1825625"/>
            <a:ext cx="874974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45A3D3C-D5C5-F545-BDC6-C2A6B2C296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err="1"/>
              <a:t>drought.unl.edu</a:t>
            </a:r>
            <a:endParaRPr lang="en-US"/>
          </a:p>
        </p:txBody>
      </p:sp>
      <p:sp>
        <p:nvSpPr>
          <p:cNvPr id="6" name="Slide Number Placeholder 5">
            <a:extLst>
              <a:ext uri="{FF2B5EF4-FFF2-40B4-BE49-F238E27FC236}">
                <a16:creationId xmlns:a16="http://schemas.microsoft.com/office/drawing/2014/main" id="{A591D666-EE0D-AA48-93C7-E4863EE28B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EE9A75-130F-C44A-9E8E-A8F034039146}" type="slidenum">
              <a:rPr lang="en-US" smtClean="0"/>
              <a:t>‹#›</a:t>
            </a:fld>
            <a:endParaRPr lang="en-US"/>
          </a:p>
        </p:txBody>
      </p:sp>
      <p:pic>
        <p:nvPicPr>
          <p:cNvPr id="7" name="Picture 6">
            <a:extLst>
              <a:ext uri="{FF2B5EF4-FFF2-40B4-BE49-F238E27FC236}">
                <a16:creationId xmlns:a16="http://schemas.microsoft.com/office/drawing/2014/main" id="{12C23B73-B8EA-4048-9D33-0405D8B721D2}"/>
              </a:ext>
            </a:extLst>
          </p:cNvPr>
          <p:cNvPicPr>
            <a:picLocks noChangeAspect="1"/>
          </p:cNvPicPr>
          <p:nvPr userDrawn="1"/>
        </p:nvPicPr>
        <p:blipFill rotWithShape="1">
          <a:blip r:embed="rId15"/>
          <a:srcRect t="20343" b="34062"/>
          <a:stretch>
            <a:fillRect/>
          </a:stretch>
        </p:blipFill>
        <p:spPr>
          <a:xfrm rot="16200000">
            <a:off x="-2386307" y="2386308"/>
            <a:ext cx="6860630" cy="2088015"/>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solidFill>
            <a:srgbClr val="372314"/>
          </a:solidFill>
        </p:spPr>
      </p:pic>
      <p:pic>
        <p:nvPicPr>
          <p:cNvPr id="8" name="Picture 7">
            <a:extLst>
              <a:ext uri="{FF2B5EF4-FFF2-40B4-BE49-F238E27FC236}">
                <a16:creationId xmlns:a16="http://schemas.microsoft.com/office/drawing/2014/main" id="{670C7A8D-69BD-2542-9F84-AA71D7CABB28}"/>
              </a:ext>
            </a:extLst>
          </p:cNvPr>
          <p:cNvPicPr>
            <a:picLocks noChangeAspect="1"/>
          </p:cNvPicPr>
          <p:nvPr userDrawn="1"/>
        </p:nvPicPr>
        <p:blipFill>
          <a:blip r:embed="rId16"/>
          <a:stretch>
            <a:fillRect/>
          </a:stretch>
        </p:blipFill>
        <p:spPr>
          <a:xfrm>
            <a:off x="629679" y="6000110"/>
            <a:ext cx="674548" cy="628746"/>
          </a:xfrm>
          <a:prstGeom prst="rect">
            <a:avLst/>
          </a:prstGeom>
        </p:spPr>
      </p:pic>
      <p:pic>
        <p:nvPicPr>
          <p:cNvPr id="9" name="Picture 8" descr="A picture containing window&#10;&#10;Description automatically generated">
            <a:extLst>
              <a:ext uri="{FF2B5EF4-FFF2-40B4-BE49-F238E27FC236}">
                <a16:creationId xmlns:a16="http://schemas.microsoft.com/office/drawing/2014/main" id="{6DF736D8-3DEF-144C-B436-69E4E41AAD06}"/>
              </a:ext>
            </a:extLst>
          </p:cNvPr>
          <p:cNvPicPr>
            <a:picLocks noChangeAspect="1"/>
          </p:cNvPicPr>
          <p:nvPr userDrawn="1"/>
        </p:nvPicPr>
        <p:blipFill>
          <a:blip r:embed="rId17"/>
          <a:stretch>
            <a:fillRect/>
          </a:stretch>
        </p:blipFill>
        <p:spPr>
          <a:xfrm>
            <a:off x="324091" y="4486776"/>
            <a:ext cx="1281559" cy="1281559"/>
          </a:xfrm>
          <a:prstGeom prst="rect">
            <a:avLst/>
          </a:prstGeom>
        </p:spPr>
      </p:pic>
    </p:spTree>
    <p:extLst>
      <p:ext uri="{BB962C8B-B14F-4D97-AF65-F5344CB8AC3E}">
        <p14:creationId xmlns:p14="http://schemas.microsoft.com/office/powerpoint/2010/main" val="2972356879"/>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mailto:bfuchs2@unl.edu" TargetMode="External"/><Relationship Id="rId2" Type="http://schemas.openxmlformats.org/officeDocument/2006/relationships/image" Target="../media/image54.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00CC68-1512-8F49-83BD-B96B47FACB83}"/>
              </a:ext>
            </a:extLst>
          </p:cNvPr>
          <p:cNvSpPr/>
          <p:nvPr/>
        </p:nvSpPr>
        <p:spPr>
          <a:xfrm>
            <a:off x="0" y="0"/>
            <a:ext cx="12191999" cy="6082496"/>
          </a:xfrm>
          <a:prstGeom prst="rect">
            <a:avLst/>
          </a:prstGeom>
          <a:solidFill>
            <a:srgbClr val="2F4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BDC7D63A-CCFF-C94A-9A9E-079C39EB8207}"/>
              </a:ext>
            </a:extLst>
          </p:cNvPr>
          <p:cNvPicPr>
            <a:picLocks noChangeAspect="1"/>
          </p:cNvPicPr>
          <p:nvPr/>
        </p:nvPicPr>
        <p:blipFill>
          <a:blip r:embed="rId2"/>
          <a:stretch>
            <a:fillRect/>
          </a:stretch>
        </p:blipFill>
        <p:spPr>
          <a:xfrm>
            <a:off x="-1" y="0"/>
            <a:ext cx="12191999" cy="8127999"/>
          </a:xfrm>
          <a:prstGeom prst="rect">
            <a:avLst/>
          </a:prstGeom>
        </p:spPr>
      </p:pic>
      <p:sp>
        <p:nvSpPr>
          <p:cNvPr id="7" name="Rectangle 6">
            <a:extLst>
              <a:ext uri="{FF2B5EF4-FFF2-40B4-BE49-F238E27FC236}">
                <a16:creationId xmlns:a16="http://schemas.microsoft.com/office/drawing/2014/main" id="{C6AC864F-C46F-FB40-BE5F-CE506B25ECD3}"/>
              </a:ext>
            </a:extLst>
          </p:cNvPr>
          <p:cNvSpPr/>
          <p:nvPr/>
        </p:nvSpPr>
        <p:spPr>
          <a:xfrm>
            <a:off x="0" y="6313989"/>
            <a:ext cx="12191999" cy="549797"/>
          </a:xfrm>
          <a:prstGeom prst="rect">
            <a:avLst/>
          </a:prstGeom>
          <a:solidFill>
            <a:srgbClr val="3723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4DEBFF5-48E8-5440-8A0E-BFC1D3415644}"/>
              </a:ext>
            </a:extLst>
          </p:cNvPr>
          <p:cNvSpPr/>
          <p:nvPr/>
        </p:nvSpPr>
        <p:spPr>
          <a:xfrm>
            <a:off x="0" y="6168827"/>
            <a:ext cx="12191999" cy="145162"/>
          </a:xfrm>
          <a:prstGeom prst="rect">
            <a:avLst/>
          </a:prstGeom>
          <a:solidFill>
            <a:srgbClr val="576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AD3DFBF-80BC-7347-9BAF-E9DC91897234}"/>
              </a:ext>
            </a:extLst>
          </p:cNvPr>
          <p:cNvSpPr>
            <a:spLocks noGrp="1"/>
          </p:cNvSpPr>
          <p:nvPr>
            <p:ph type="ctrTitle"/>
          </p:nvPr>
        </p:nvSpPr>
        <p:spPr>
          <a:xfrm>
            <a:off x="708454" y="384201"/>
            <a:ext cx="10532076" cy="1753565"/>
          </a:xfrm>
        </p:spPr>
        <p:txBody>
          <a:bodyPr>
            <a:normAutofit fontScale="90000"/>
          </a:bodyPr>
          <a:lstStyle/>
          <a:p>
            <a:r>
              <a:rPr lang="en-US" sz="5300" b="1" dirty="0">
                <a:solidFill>
                  <a:schemeClr val="bg1"/>
                </a:solidFill>
                <a:latin typeface="Arial" charset="0"/>
              </a:rPr>
              <a:t>Nebraska Drought Conditions:</a:t>
            </a:r>
            <a:br>
              <a:rPr lang="en-US" sz="5300" b="1" dirty="0">
                <a:solidFill>
                  <a:schemeClr val="bg1"/>
                </a:solidFill>
                <a:latin typeface="Arial" charset="0"/>
              </a:rPr>
            </a:br>
            <a:r>
              <a:rPr lang="en-US" sz="5300" b="1" dirty="0">
                <a:solidFill>
                  <a:schemeClr val="bg1"/>
                </a:solidFill>
                <a:latin typeface="Arial" charset="0"/>
              </a:rPr>
              <a:t>CARC Update</a:t>
            </a:r>
            <a:br>
              <a:rPr lang="en-US" b="1">
                <a:solidFill>
                  <a:schemeClr val="bg1"/>
                </a:solidFill>
                <a:latin typeface="Arial" charset="0"/>
              </a:rPr>
            </a:br>
            <a:r>
              <a:rPr lang="en-US" sz="2200" b="1">
                <a:solidFill>
                  <a:schemeClr val="bg1"/>
                </a:solidFill>
                <a:latin typeface="Arial" charset="0"/>
              </a:rPr>
              <a:t>July 17, 2023</a:t>
            </a:r>
            <a:endParaRPr lang="en-US" sz="2200" dirty="0">
              <a:solidFill>
                <a:schemeClr val="bg1"/>
              </a:solidFill>
            </a:endParaRPr>
          </a:p>
        </p:txBody>
      </p:sp>
      <p:sp>
        <p:nvSpPr>
          <p:cNvPr id="3" name="Subtitle 2">
            <a:extLst>
              <a:ext uri="{FF2B5EF4-FFF2-40B4-BE49-F238E27FC236}">
                <a16:creationId xmlns:a16="http://schemas.microsoft.com/office/drawing/2014/main" id="{A64A0D9D-2E6F-0C45-A2EB-00B5CC5C07F2}"/>
              </a:ext>
            </a:extLst>
          </p:cNvPr>
          <p:cNvSpPr>
            <a:spLocks noGrp="1"/>
          </p:cNvSpPr>
          <p:nvPr>
            <p:ph type="subTitle" idx="1"/>
          </p:nvPr>
        </p:nvSpPr>
        <p:spPr>
          <a:xfrm>
            <a:off x="1523998" y="2802928"/>
            <a:ext cx="9144000" cy="1079060"/>
          </a:xfrm>
        </p:spPr>
        <p:txBody>
          <a:bodyPr>
            <a:normAutofit fontScale="85000" lnSpcReduction="20000"/>
          </a:bodyPr>
          <a:lstStyle/>
          <a:p>
            <a:pPr lvl="0" eaLnBrk="0" fontAlgn="base" hangingPunct="0">
              <a:lnSpc>
                <a:spcPct val="100000"/>
              </a:lnSpc>
              <a:spcBef>
                <a:spcPct val="0"/>
              </a:spcBef>
              <a:spcAft>
                <a:spcPct val="0"/>
              </a:spcAft>
            </a:pPr>
            <a:r>
              <a:rPr lang="en-US" b="1" dirty="0">
                <a:solidFill>
                  <a:schemeClr val="bg1"/>
                </a:solidFill>
                <a:latin typeface="Arial" charset="0"/>
              </a:rPr>
              <a:t>Brian Fuchs</a:t>
            </a:r>
          </a:p>
          <a:p>
            <a:pPr lvl="0" eaLnBrk="0" fontAlgn="base" hangingPunct="0">
              <a:lnSpc>
                <a:spcPct val="100000"/>
              </a:lnSpc>
              <a:spcBef>
                <a:spcPct val="0"/>
              </a:spcBef>
              <a:spcAft>
                <a:spcPct val="0"/>
              </a:spcAft>
            </a:pPr>
            <a:r>
              <a:rPr lang="en-US" b="1" dirty="0">
                <a:solidFill>
                  <a:schemeClr val="bg1"/>
                </a:solidFill>
                <a:latin typeface="Arial" charset="0"/>
              </a:rPr>
              <a:t>National Drought Mitigation Center</a:t>
            </a:r>
          </a:p>
          <a:p>
            <a:pPr lvl="0" eaLnBrk="0" fontAlgn="base" hangingPunct="0">
              <a:lnSpc>
                <a:spcPct val="100000"/>
              </a:lnSpc>
              <a:spcBef>
                <a:spcPct val="0"/>
              </a:spcBef>
              <a:spcAft>
                <a:spcPct val="0"/>
              </a:spcAft>
            </a:pPr>
            <a:r>
              <a:rPr lang="en-US" b="1" dirty="0">
                <a:solidFill>
                  <a:schemeClr val="bg1"/>
                </a:solidFill>
                <a:latin typeface="Arial" charset="0"/>
              </a:rPr>
              <a:t>University of Nebraska-Lincoln</a:t>
            </a:r>
          </a:p>
          <a:p>
            <a:pPr lvl="0" eaLnBrk="0" fontAlgn="base" hangingPunct="0">
              <a:lnSpc>
                <a:spcPct val="100000"/>
              </a:lnSpc>
              <a:spcBef>
                <a:spcPct val="0"/>
              </a:spcBef>
              <a:spcAft>
                <a:spcPct val="0"/>
              </a:spcAft>
            </a:pPr>
            <a:r>
              <a:rPr lang="en-US" b="1" dirty="0">
                <a:solidFill>
                  <a:schemeClr val="bg1"/>
                </a:solidFill>
                <a:latin typeface="Arial" charset="0"/>
              </a:rPr>
              <a:t>School of Natural Resources</a:t>
            </a:r>
          </a:p>
        </p:txBody>
      </p:sp>
      <p:pic>
        <p:nvPicPr>
          <p:cNvPr id="5" name="Picture 4" descr="A picture containing drawing&#10;&#10;Description automatically generated">
            <a:extLst>
              <a:ext uri="{FF2B5EF4-FFF2-40B4-BE49-F238E27FC236}">
                <a16:creationId xmlns:a16="http://schemas.microsoft.com/office/drawing/2014/main" id="{7A119F1A-6E38-3E4B-A73A-7B81E2802E6B}"/>
              </a:ext>
            </a:extLst>
          </p:cNvPr>
          <p:cNvPicPr>
            <a:picLocks noChangeAspect="1"/>
          </p:cNvPicPr>
          <p:nvPr/>
        </p:nvPicPr>
        <p:blipFill>
          <a:blip r:embed="rId3"/>
          <a:stretch>
            <a:fillRect/>
          </a:stretch>
        </p:blipFill>
        <p:spPr>
          <a:xfrm>
            <a:off x="3749073" y="4606671"/>
            <a:ext cx="4570909" cy="1329520"/>
          </a:xfrm>
          <a:prstGeom prst="rect">
            <a:avLst/>
          </a:prstGeom>
        </p:spPr>
      </p:pic>
      <p:sp>
        <p:nvSpPr>
          <p:cNvPr id="10" name="Subtitle 2">
            <a:extLst>
              <a:ext uri="{FF2B5EF4-FFF2-40B4-BE49-F238E27FC236}">
                <a16:creationId xmlns:a16="http://schemas.microsoft.com/office/drawing/2014/main" id="{5AF9877E-6965-544C-B3ED-71FB66EF8794}"/>
              </a:ext>
            </a:extLst>
          </p:cNvPr>
          <p:cNvSpPr txBox="1">
            <a:spLocks/>
          </p:cNvSpPr>
          <p:nvPr/>
        </p:nvSpPr>
        <p:spPr>
          <a:xfrm>
            <a:off x="1524000" y="6418162"/>
            <a:ext cx="9144000" cy="398846"/>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0883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144" y="2286000"/>
            <a:ext cx="3200400" cy="2286000"/>
          </a:xfrm>
        </p:spPr>
        <p:txBody>
          <a:bodyPr anchor="b">
            <a:normAutofit/>
          </a:bodyPr>
          <a:lstStyle/>
          <a:p>
            <a:pPr algn="ctr"/>
            <a:r>
              <a:rPr lang="en-US" sz="3300" dirty="0"/>
              <a:t>Departure from Normal Temperatures over the last 30 days</a:t>
            </a:r>
          </a:p>
        </p:txBody>
      </p:sp>
      <p:sp>
        <p:nvSpPr>
          <p:cNvPr id="5" name="Footer Placeholder 4"/>
          <p:cNvSpPr>
            <a:spLocks noGrp="1"/>
          </p:cNvSpPr>
          <p:nvPr>
            <p:ph type="ftr" sz="quarter" idx="11"/>
          </p:nvPr>
        </p:nvSpPr>
        <p:spPr>
          <a:xfrm>
            <a:off x="4800600" y="6459785"/>
            <a:ext cx="4648200" cy="365125"/>
          </a:xfrm>
        </p:spPr>
        <p:txBody>
          <a:bodyPr anchor="ctr">
            <a:normAutofit/>
          </a:bodyPr>
          <a:lstStyle/>
          <a:p>
            <a:pPr>
              <a:spcAft>
                <a:spcPts val="600"/>
              </a:spcAft>
            </a:pPr>
            <a:r>
              <a:rPr lang="en-US" dirty="0"/>
              <a:t>NATIONAL DROUGHT MITIGATION CENTER</a:t>
            </a:r>
            <a:endParaRPr lang="en-US"/>
          </a:p>
        </p:txBody>
      </p:sp>
      <p:pic>
        <p:nvPicPr>
          <p:cNvPr id="7" name="Content Placeholder 6">
            <a:extLst>
              <a:ext uri="{FF2B5EF4-FFF2-40B4-BE49-F238E27FC236}">
                <a16:creationId xmlns:a16="http://schemas.microsoft.com/office/drawing/2014/main" id="{21092631-6EC9-2355-761B-21B01F9B5910}"/>
              </a:ext>
            </a:extLst>
          </p:cNvPr>
          <p:cNvPicPr>
            <a:picLocks noGrp="1" noChangeAspect="1"/>
          </p:cNvPicPr>
          <p:nvPr>
            <p:ph idx="1"/>
          </p:nvPr>
        </p:nvPicPr>
        <p:blipFill>
          <a:blip r:embed="rId2"/>
          <a:stretch>
            <a:fillRect/>
          </a:stretch>
        </p:blipFill>
        <p:spPr>
          <a:xfrm>
            <a:off x="4110605" y="153457"/>
            <a:ext cx="8030515" cy="6205397"/>
          </a:xfrm>
          <a:prstGeom prst="rect">
            <a:avLst/>
          </a:prstGeom>
        </p:spPr>
      </p:pic>
    </p:spTree>
    <p:extLst>
      <p:ext uri="{BB962C8B-B14F-4D97-AF65-F5344CB8AC3E}">
        <p14:creationId xmlns:p14="http://schemas.microsoft.com/office/powerpoint/2010/main" val="1488522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0562"/>
            <a:ext cx="4011827" cy="2872121"/>
          </a:xfrm>
        </p:spPr>
        <p:txBody>
          <a:bodyPr>
            <a:normAutofit/>
          </a:bodyPr>
          <a:lstStyle/>
          <a:p>
            <a:pPr algn="ctr"/>
            <a:r>
              <a:rPr lang="en-US" dirty="0"/>
              <a:t>Departure from Normal Temperatures over the last 60 days</a:t>
            </a:r>
          </a:p>
        </p:txBody>
      </p:sp>
      <p:sp>
        <p:nvSpPr>
          <p:cNvPr id="5" name="Footer Placeholder 4"/>
          <p:cNvSpPr>
            <a:spLocks noGrp="1"/>
          </p:cNvSpPr>
          <p:nvPr>
            <p:ph type="ftr" sz="quarter" idx="11"/>
          </p:nvPr>
        </p:nvSpPr>
        <p:spPr/>
        <p:txBody>
          <a:bodyPr/>
          <a:lstStyle/>
          <a:p>
            <a:r>
              <a:rPr lang="en-US" dirty="0"/>
              <a:t>NATIONAL DROUGHT MITIGATION CENTER</a:t>
            </a:r>
          </a:p>
        </p:txBody>
      </p:sp>
      <p:pic>
        <p:nvPicPr>
          <p:cNvPr id="7" name="Content Placeholder 6">
            <a:extLst>
              <a:ext uri="{FF2B5EF4-FFF2-40B4-BE49-F238E27FC236}">
                <a16:creationId xmlns:a16="http://schemas.microsoft.com/office/drawing/2014/main" id="{5BE0D327-2FC5-8AD8-12D2-475694A42EBE}"/>
              </a:ext>
            </a:extLst>
          </p:cNvPr>
          <p:cNvPicPr>
            <a:picLocks noGrp="1" noChangeAspect="1"/>
          </p:cNvPicPr>
          <p:nvPr>
            <p:ph idx="1"/>
          </p:nvPr>
        </p:nvPicPr>
        <p:blipFill>
          <a:blip r:embed="rId2"/>
          <a:stretch>
            <a:fillRect/>
          </a:stretch>
        </p:blipFill>
        <p:spPr>
          <a:xfrm>
            <a:off x="4078939" y="113895"/>
            <a:ext cx="8113061" cy="6269183"/>
          </a:xfrm>
          <a:prstGeom prst="rect">
            <a:avLst/>
          </a:prstGeom>
        </p:spPr>
      </p:pic>
    </p:spTree>
    <p:extLst>
      <p:ext uri="{BB962C8B-B14F-4D97-AF65-F5344CB8AC3E}">
        <p14:creationId xmlns:p14="http://schemas.microsoft.com/office/powerpoint/2010/main" val="3032352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0562"/>
            <a:ext cx="4011827" cy="2872121"/>
          </a:xfrm>
        </p:spPr>
        <p:txBody>
          <a:bodyPr>
            <a:normAutofit/>
          </a:bodyPr>
          <a:lstStyle/>
          <a:p>
            <a:pPr algn="ctr"/>
            <a:r>
              <a:rPr lang="en-US" dirty="0"/>
              <a:t>Departure from Normal Temperatures for the Calendar Year</a:t>
            </a:r>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pic>
        <p:nvPicPr>
          <p:cNvPr id="7" name="Content Placeholder 6">
            <a:extLst>
              <a:ext uri="{FF2B5EF4-FFF2-40B4-BE49-F238E27FC236}">
                <a16:creationId xmlns:a16="http://schemas.microsoft.com/office/drawing/2014/main" id="{9A685C18-8FFC-2207-5697-7CA6A55D439C}"/>
              </a:ext>
            </a:extLst>
          </p:cNvPr>
          <p:cNvPicPr>
            <a:picLocks noGrp="1" noChangeAspect="1"/>
          </p:cNvPicPr>
          <p:nvPr>
            <p:ph idx="1"/>
          </p:nvPr>
        </p:nvPicPr>
        <p:blipFill>
          <a:blip r:embed="rId2"/>
          <a:stretch>
            <a:fillRect/>
          </a:stretch>
        </p:blipFill>
        <p:spPr>
          <a:xfrm>
            <a:off x="4087536" y="33090"/>
            <a:ext cx="8104464" cy="6262540"/>
          </a:xfrm>
          <a:prstGeom prst="rect">
            <a:avLst/>
          </a:prstGeom>
        </p:spPr>
      </p:pic>
    </p:spTree>
    <p:extLst>
      <p:ext uri="{BB962C8B-B14F-4D97-AF65-F5344CB8AC3E}">
        <p14:creationId xmlns:p14="http://schemas.microsoft.com/office/powerpoint/2010/main" val="3307803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6011" y="2159548"/>
            <a:ext cx="3200400" cy="2286000"/>
          </a:xfrm>
        </p:spPr>
        <p:txBody>
          <a:bodyPr>
            <a:normAutofit fontScale="90000"/>
          </a:bodyPr>
          <a:lstStyle/>
          <a:p>
            <a:pPr algn="ctr"/>
            <a:r>
              <a:rPr lang="en-US" sz="4000" dirty="0"/>
              <a:t>Percent of Normal Precipitation over the last 30 days</a:t>
            </a:r>
          </a:p>
        </p:txBody>
      </p:sp>
      <p:sp>
        <p:nvSpPr>
          <p:cNvPr id="5" name="Footer Placeholder 4"/>
          <p:cNvSpPr>
            <a:spLocks noGrp="1"/>
          </p:cNvSpPr>
          <p:nvPr>
            <p:ph type="ftr" sz="quarter" idx="11"/>
          </p:nvPr>
        </p:nvSpPr>
        <p:spPr/>
        <p:txBody>
          <a:bodyPr/>
          <a:lstStyle/>
          <a:p>
            <a:r>
              <a:rPr lang="en-US" spc="300" dirty="0"/>
              <a:t>NATIONAL DROUGHT MITIGATION CENTER</a:t>
            </a:r>
          </a:p>
        </p:txBody>
      </p:sp>
      <p:pic>
        <p:nvPicPr>
          <p:cNvPr id="6" name="Content Placeholder 5">
            <a:extLst>
              <a:ext uri="{FF2B5EF4-FFF2-40B4-BE49-F238E27FC236}">
                <a16:creationId xmlns:a16="http://schemas.microsoft.com/office/drawing/2014/main" id="{F386F80C-CEE0-EE4E-3499-FD54A49700F2}"/>
              </a:ext>
            </a:extLst>
          </p:cNvPr>
          <p:cNvPicPr>
            <a:picLocks noGrp="1" noChangeAspect="1"/>
          </p:cNvPicPr>
          <p:nvPr>
            <p:ph idx="1"/>
          </p:nvPr>
        </p:nvPicPr>
        <p:blipFill>
          <a:blip r:embed="rId2"/>
          <a:stretch>
            <a:fillRect/>
          </a:stretch>
        </p:blipFill>
        <p:spPr>
          <a:xfrm>
            <a:off x="4070758" y="105507"/>
            <a:ext cx="8121242" cy="6275504"/>
          </a:xfrm>
          <a:prstGeom prst="rect">
            <a:avLst/>
          </a:prstGeom>
        </p:spPr>
      </p:pic>
    </p:spTree>
    <p:extLst>
      <p:ext uri="{BB962C8B-B14F-4D97-AF65-F5344CB8AC3E}">
        <p14:creationId xmlns:p14="http://schemas.microsoft.com/office/powerpoint/2010/main" val="2821496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011" y="2159548"/>
            <a:ext cx="3200400" cy="2286000"/>
          </a:xfrm>
        </p:spPr>
        <p:txBody>
          <a:bodyPr>
            <a:normAutofit fontScale="90000"/>
          </a:bodyPr>
          <a:lstStyle/>
          <a:p>
            <a:pPr algn="ctr"/>
            <a:r>
              <a:rPr lang="en-US" sz="4000" dirty="0"/>
              <a:t>Percent of Normal Precipitation over the last 60 days</a:t>
            </a:r>
          </a:p>
        </p:txBody>
      </p:sp>
      <p:sp>
        <p:nvSpPr>
          <p:cNvPr id="5" name="Footer Placeholder 4"/>
          <p:cNvSpPr>
            <a:spLocks noGrp="1"/>
          </p:cNvSpPr>
          <p:nvPr>
            <p:ph type="ftr" sz="quarter" idx="11"/>
          </p:nvPr>
        </p:nvSpPr>
        <p:spPr/>
        <p:txBody>
          <a:bodyPr/>
          <a:lstStyle/>
          <a:p>
            <a:r>
              <a:rPr lang="en-US" spc="300" dirty="0"/>
              <a:t>NATIONAL DROUGHT MITIGATION CENTER</a:t>
            </a:r>
          </a:p>
        </p:txBody>
      </p:sp>
      <p:pic>
        <p:nvPicPr>
          <p:cNvPr id="7" name="Content Placeholder 6">
            <a:extLst>
              <a:ext uri="{FF2B5EF4-FFF2-40B4-BE49-F238E27FC236}">
                <a16:creationId xmlns:a16="http://schemas.microsoft.com/office/drawing/2014/main" id="{39480655-DDAC-414A-B278-12663709CDD5}"/>
              </a:ext>
            </a:extLst>
          </p:cNvPr>
          <p:cNvPicPr>
            <a:picLocks noGrp="1" noChangeAspect="1"/>
          </p:cNvPicPr>
          <p:nvPr>
            <p:ph idx="1"/>
          </p:nvPr>
        </p:nvPicPr>
        <p:blipFill>
          <a:blip r:embed="rId2"/>
          <a:stretch>
            <a:fillRect/>
          </a:stretch>
        </p:blipFill>
        <p:spPr>
          <a:xfrm>
            <a:off x="4104314" y="97118"/>
            <a:ext cx="8087686" cy="6249575"/>
          </a:xfrm>
          <a:prstGeom prst="rect">
            <a:avLst/>
          </a:prstGeom>
        </p:spPr>
      </p:pic>
    </p:spTree>
    <p:extLst>
      <p:ext uri="{BB962C8B-B14F-4D97-AF65-F5344CB8AC3E}">
        <p14:creationId xmlns:p14="http://schemas.microsoft.com/office/powerpoint/2010/main" val="3815974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011" y="2159548"/>
            <a:ext cx="3200400" cy="2286000"/>
          </a:xfrm>
        </p:spPr>
        <p:txBody>
          <a:bodyPr>
            <a:normAutofit fontScale="90000"/>
          </a:bodyPr>
          <a:lstStyle/>
          <a:p>
            <a:pPr algn="ctr"/>
            <a:r>
              <a:rPr lang="en-US" sz="4000" dirty="0"/>
              <a:t>Percent of Normal Precipitation over the last 90 days</a:t>
            </a:r>
          </a:p>
        </p:txBody>
      </p:sp>
      <p:sp>
        <p:nvSpPr>
          <p:cNvPr id="5" name="Footer Placeholder 4"/>
          <p:cNvSpPr>
            <a:spLocks noGrp="1"/>
          </p:cNvSpPr>
          <p:nvPr>
            <p:ph type="ftr" sz="quarter" idx="11"/>
          </p:nvPr>
        </p:nvSpPr>
        <p:spPr/>
        <p:txBody>
          <a:bodyPr/>
          <a:lstStyle/>
          <a:p>
            <a:r>
              <a:rPr lang="en-US" spc="300" dirty="0"/>
              <a:t>NATIONAL DROUGHT MITIGATION CENTER</a:t>
            </a:r>
          </a:p>
        </p:txBody>
      </p:sp>
      <p:pic>
        <p:nvPicPr>
          <p:cNvPr id="7" name="Content Placeholder 6">
            <a:extLst>
              <a:ext uri="{FF2B5EF4-FFF2-40B4-BE49-F238E27FC236}">
                <a16:creationId xmlns:a16="http://schemas.microsoft.com/office/drawing/2014/main" id="{2CCF9E9A-510B-1CC1-D2BE-8797AA404DF5}"/>
              </a:ext>
            </a:extLst>
          </p:cNvPr>
          <p:cNvPicPr>
            <a:picLocks noGrp="1" noChangeAspect="1"/>
          </p:cNvPicPr>
          <p:nvPr>
            <p:ph idx="1"/>
          </p:nvPr>
        </p:nvPicPr>
        <p:blipFill>
          <a:blip r:embed="rId2"/>
          <a:stretch>
            <a:fillRect/>
          </a:stretch>
        </p:blipFill>
        <p:spPr>
          <a:xfrm>
            <a:off x="4129481" y="130674"/>
            <a:ext cx="8062519" cy="6230128"/>
          </a:xfrm>
          <a:prstGeom prst="rect">
            <a:avLst/>
          </a:prstGeom>
        </p:spPr>
      </p:pic>
    </p:spTree>
    <p:extLst>
      <p:ext uri="{BB962C8B-B14F-4D97-AF65-F5344CB8AC3E}">
        <p14:creationId xmlns:p14="http://schemas.microsoft.com/office/powerpoint/2010/main" val="1343977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011" y="2159548"/>
            <a:ext cx="3200400" cy="2286000"/>
          </a:xfrm>
        </p:spPr>
        <p:txBody>
          <a:bodyPr>
            <a:normAutofit fontScale="90000"/>
          </a:bodyPr>
          <a:lstStyle/>
          <a:p>
            <a:pPr algn="ctr"/>
            <a:r>
              <a:rPr lang="en-US" sz="4000" dirty="0"/>
              <a:t>Percent of Normal Precipitation for the calendar year</a:t>
            </a:r>
          </a:p>
        </p:txBody>
      </p:sp>
      <p:sp>
        <p:nvSpPr>
          <p:cNvPr id="5" name="Footer Placeholder 4"/>
          <p:cNvSpPr>
            <a:spLocks noGrp="1"/>
          </p:cNvSpPr>
          <p:nvPr>
            <p:ph type="ftr" sz="quarter" idx="11"/>
          </p:nvPr>
        </p:nvSpPr>
        <p:spPr/>
        <p:txBody>
          <a:bodyPr/>
          <a:lstStyle/>
          <a:p>
            <a:r>
              <a:rPr lang="en-US" spc="300" dirty="0"/>
              <a:t>NATIONAL DROUGHT MITIGATION CENTER</a:t>
            </a:r>
          </a:p>
        </p:txBody>
      </p:sp>
      <p:pic>
        <p:nvPicPr>
          <p:cNvPr id="7" name="Content Placeholder 6">
            <a:extLst>
              <a:ext uri="{FF2B5EF4-FFF2-40B4-BE49-F238E27FC236}">
                <a16:creationId xmlns:a16="http://schemas.microsoft.com/office/drawing/2014/main" id="{7F33066D-91C9-AD64-467C-9CB005EF8569}"/>
              </a:ext>
            </a:extLst>
          </p:cNvPr>
          <p:cNvPicPr>
            <a:picLocks noGrp="1" noChangeAspect="1"/>
          </p:cNvPicPr>
          <p:nvPr>
            <p:ph idx="1"/>
          </p:nvPr>
        </p:nvPicPr>
        <p:blipFill>
          <a:blip r:embed="rId2"/>
          <a:stretch>
            <a:fillRect/>
          </a:stretch>
        </p:blipFill>
        <p:spPr>
          <a:xfrm>
            <a:off x="4112703" y="33090"/>
            <a:ext cx="8079297" cy="6243092"/>
          </a:xfrm>
          <a:prstGeom prst="rect">
            <a:avLst/>
          </a:prstGeom>
        </p:spPr>
      </p:pic>
    </p:spTree>
    <p:extLst>
      <p:ext uri="{BB962C8B-B14F-4D97-AF65-F5344CB8AC3E}">
        <p14:creationId xmlns:p14="http://schemas.microsoft.com/office/powerpoint/2010/main" val="4030235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011" y="2159548"/>
            <a:ext cx="3200400" cy="2286000"/>
          </a:xfrm>
        </p:spPr>
        <p:txBody>
          <a:bodyPr>
            <a:normAutofit fontScale="90000"/>
          </a:bodyPr>
          <a:lstStyle/>
          <a:p>
            <a:pPr algn="ctr"/>
            <a:r>
              <a:rPr lang="en-US" sz="4000" dirty="0"/>
              <a:t>Percent of Normal Since October 1</a:t>
            </a:r>
            <a:br>
              <a:rPr lang="en-US" sz="4000" dirty="0"/>
            </a:br>
            <a:r>
              <a:rPr lang="en-US" sz="4000" dirty="0"/>
              <a:t>2002</a:t>
            </a:r>
            <a:br>
              <a:rPr lang="en-US" sz="4000" dirty="0"/>
            </a:br>
            <a:r>
              <a:rPr lang="en-US" sz="4000" dirty="0"/>
              <a:t>(water year)</a:t>
            </a:r>
          </a:p>
        </p:txBody>
      </p:sp>
      <p:sp>
        <p:nvSpPr>
          <p:cNvPr id="5" name="Footer Placeholder 4"/>
          <p:cNvSpPr>
            <a:spLocks noGrp="1"/>
          </p:cNvSpPr>
          <p:nvPr>
            <p:ph type="ftr" sz="quarter" idx="11"/>
          </p:nvPr>
        </p:nvSpPr>
        <p:spPr/>
        <p:txBody>
          <a:bodyPr/>
          <a:lstStyle/>
          <a:p>
            <a:r>
              <a:rPr lang="en-US" spc="300" dirty="0"/>
              <a:t>NATIONAL DROUGHT MITIGATION CENTER</a:t>
            </a:r>
          </a:p>
        </p:txBody>
      </p:sp>
      <p:pic>
        <p:nvPicPr>
          <p:cNvPr id="6" name="Content Placeholder 5">
            <a:extLst>
              <a:ext uri="{FF2B5EF4-FFF2-40B4-BE49-F238E27FC236}">
                <a16:creationId xmlns:a16="http://schemas.microsoft.com/office/drawing/2014/main" id="{94AE9D27-FBC1-41D0-19F2-BF53933B993B}"/>
              </a:ext>
            </a:extLst>
          </p:cNvPr>
          <p:cNvPicPr>
            <a:picLocks noGrp="1" noChangeAspect="1"/>
          </p:cNvPicPr>
          <p:nvPr>
            <p:ph idx="1"/>
          </p:nvPr>
        </p:nvPicPr>
        <p:blipFill>
          <a:blip r:embed="rId2"/>
          <a:stretch>
            <a:fillRect/>
          </a:stretch>
        </p:blipFill>
        <p:spPr>
          <a:xfrm>
            <a:off x="4112703" y="33090"/>
            <a:ext cx="8079297" cy="6243092"/>
          </a:xfrm>
          <a:prstGeom prst="rect">
            <a:avLst/>
          </a:prstGeom>
        </p:spPr>
      </p:pic>
    </p:spTree>
    <p:extLst>
      <p:ext uri="{BB962C8B-B14F-4D97-AF65-F5344CB8AC3E}">
        <p14:creationId xmlns:p14="http://schemas.microsoft.com/office/powerpoint/2010/main" val="21069728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011" y="2159548"/>
            <a:ext cx="3200400" cy="2286000"/>
          </a:xfrm>
        </p:spPr>
        <p:txBody>
          <a:bodyPr>
            <a:normAutofit fontScale="90000"/>
          </a:bodyPr>
          <a:lstStyle/>
          <a:p>
            <a:pPr algn="ctr"/>
            <a:r>
              <a:rPr lang="en-US" sz="4000" dirty="0"/>
              <a:t>Departure from Normal Since October 1</a:t>
            </a:r>
            <a:br>
              <a:rPr lang="en-US" sz="4000" dirty="0"/>
            </a:br>
            <a:r>
              <a:rPr lang="en-US" sz="4000" dirty="0"/>
              <a:t>2002</a:t>
            </a:r>
            <a:br>
              <a:rPr lang="en-US" sz="4000" dirty="0"/>
            </a:br>
            <a:r>
              <a:rPr lang="en-US" sz="4000" dirty="0"/>
              <a:t>(water year)</a:t>
            </a:r>
          </a:p>
        </p:txBody>
      </p:sp>
      <p:sp>
        <p:nvSpPr>
          <p:cNvPr id="5" name="Footer Placeholder 4"/>
          <p:cNvSpPr>
            <a:spLocks noGrp="1"/>
          </p:cNvSpPr>
          <p:nvPr>
            <p:ph type="ftr" sz="quarter" idx="11"/>
          </p:nvPr>
        </p:nvSpPr>
        <p:spPr/>
        <p:txBody>
          <a:bodyPr/>
          <a:lstStyle/>
          <a:p>
            <a:r>
              <a:rPr lang="en-US" spc="300" dirty="0"/>
              <a:t>NATIONAL DROUGHT MITIGATION CENTER</a:t>
            </a:r>
          </a:p>
        </p:txBody>
      </p:sp>
      <p:pic>
        <p:nvPicPr>
          <p:cNvPr id="7" name="Content Placeholder 6">
            <a:extLst>
              <a:ext uri="{FF2B5EF4-FFF2-40B4-BE49-F238E27FC236}">
                <a16:creationId xmlns:a16="http://schemas.microsoft.com/office/drawing/2014/main" id="{AB77300E-A1B8-04D7-295F-7686F62ABB64}"/>
              </a:ext>
            </a:extLst>
          </p:cNvPr>
          <p:cNvPicPr>
            <a:picLocks noGrp="1" noChangeAspect="1"/>
          </p:cNvPicPr>
          <p:nvPr>
            <p:ph idx="1"/>
          </p:nvPr>
        </p:nvPicPr>
        <p:blipFill>
          <a:blip r:embed="rId2"/>
          <a:stretch>
            <a:fillRect/>
          </a:stretch>
        </p:blipFill>
        <p:spPr>
          <a:xfrm>
            <a:off x="4095925" y="0"/>
            <a:ext cx="8109688" cy="6266576"/>
          </a:xfrm>
          <a:prstGeom prst="rect">
            <a:avLst/>
          </a:prstGeom>
        </p:spPr>
      </p:pic>
    </p:spTree>
    <p:extLst>
      <p:ext uri="{BB962C8B-B14F-4D97-AF65-F5344CB8AC3E}">
        <p14:creationId xmlns:p14="http://schemas.microsoft.com/office/powerpoint/2010/main" val="1526561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17212"/>
            <a:ext cx="3200400" cy="2286000"/>
          </a:xfrm>
        </p:spPr>
        <p:txBody>
          <a:bodyPr>
            <a:normAutofit fontScale="90000"/>
          </a:bodyPr>
          <a:lstStyle/>
          <a:p>
            <a:pPr algn="ctr"/>
            <a:r>
              <a:rPr lang="en-US" sz="4000" dirty="0"/>
              <a:t>NLDAS Soil Moisture Model:  Current Soil Moisture Anomaly</a:t>
            </a:r>
          </a:p>
        </p:txBody>
      </p:sp>
      <p:sp>
        <p:nvSpPr>
          <p:cNvPr id="5" name="Footer Placeholder 4"/>
          <p:cNvSpPr>
            <a:spLocks noGrp="1"/>
          </p:cNvSpPr>
          <p:nvPr>
            <p:ph type="ftr" sz="quarter" idx="11"/>
          </p:nvPr>
        </p:nvSpPr>
        <p:spPr/>
        <p:txBody>
          <a:bodyPr/>
          <a:lstStyle/>
          <a:p>
            <a:r>
              <a:rPr lang="en-US" spc="300" dirty="0"/>
              <a:t>NATIONAL DROUGHT MITIGATION CENTER</a:t>
            </a:r>
          </a:p>
        </p:txBody>
      </p:sp>
      <p:pic>
        <p:nvPicPr>
          <p:cNvPr id="6" name="Content Placeholder 5">
            <a:extLst>
              <a:ext uri="{FF2B5EF4-FFF2-40B4-BE49-F238E27FC236}">
                <a16:creationId xmlns:a16="http://schemas.microsoft.com/office/drawing/2014/main" id="{D15EB4B8-A15A-2A43-A951-CA4377D21FC7}"/>
              </a:ext>
            </a:extLst>
          </p:cNvPr>
          <p:cNvPicPr>
            <a:picLocks noGrp="1" noChangeAspect="1"/>
          </p:cNvPicPr>
          <p:nvPr>
            <p:ph idx="1"/>
          </p:nvPr>
        </p:nvPicPr>
        <p:blipFill>
          <a:blip r:embed="rId2"/>
          <a:stretch>
            <a:fillRect/>
          </a:stretch>
        </p:blipFill>
        <p:spPr>
          <a:xfrm>
            <a:off x="3441584" y="611540"/>
            <a:ext cx="8750656" cy="5126530"/>
          </a:xfrm>
          <a:prstGeom prst="rect">
            <a:avLst/>
          </a:prstGeom>
        </p:spPr>
      </p:pic>
    </p:spTree>
    <p:extLst>
      <p:ext uri="{BB962C8B-B14F-4D97-AF65-F5344CB8AC3E}">
        <p14:creationId xmlns:p14="http://schemas.microsoft.com/office/powerpoint/2010/main" val="3856986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pc="300" dirty="0"/>
              <a:t>NATIONAL DROUGHT MITIGATION CENTER</a:t>
            </a:r>
          </a:p>
        </p:txBody>
      </p:sp>
      <p:sp>
        <p:nvSpPr>
          <p:cNvPr id="2" name="Title 1"/>
          <p:cNvSpPr>
            <a:spLocks noGrp="1"/>
          </p:cNvSpPr>
          <p:nvPr>
            <p:ph type="title" idx="4294967295"/>
          </p:nvPr>
        </p:nvSpPr>
        <p:spPr>
          <a:xfrm>
            <a:off x="518985" y="162800"/>
            <a:ext cx="11417643" cy="699272"/>
          </a:xfrm>
        </p:spPr>
        <p:txBody>
          <a:bodyPr>
            <a:normAutofit fontScale="90000"/>
          </a:bodyPr>
          <a:lstStyle/>
          <a:p>
            <a:pPr marL="742950" indent="-285750">
              <a:spcBef>
                <a:spcPct val="20000"/>
              </a:spcBef>
            </a:pPr>
            <a:r>
              <a:rPr lang="en-US" b="1" i="1" dirty="0">
                <a:solidFill>
                  <a:srgbClr val="CC3300"/>
                </a:solidFill>
              </a:rPr>
              <a:t>Regional Climatic and Drought Conditions…</a:t>
            </a:r>
          </a:p>
        </p:txBody>
      </p:sp>
    </p:spTree>
    <p:extLst>
      <p:ext uri="{BB962C8B-B14F-4D97-AF65-F5344CB8AC3E}">
        <p14:creationId xmlns:p14="http://schemas.microsoft.com/office/powerpoint/2010/main" val="2293755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ECA71A-2343-4C48-91E7-BA4CC2B8BF1C}"/>
              </a:ext>
            </a:extLst>
          </p:cNvPr>
          <p:cNvSpPr>
            <a:spLocks noGrp="1"/>
          </p:cNvSpPr>
          <p:nvPr>
            <p:ph type="title"/>
          </p:nvPr>
        </p:nvSpPr>
        <p:spPr>
          <a:xfrm>
            <a:off x="0" y="594359"/>
            <a:ext cx="4043494" cy="2286000"/>
          </a:xfrm>
        </p:spPr>
        <p:txBody>
          <a:bodyPr/>
          <a:lstStyle/>
          <a:p>
            <a:pPr algn="ctr"/>
            <a:r>
              <a:rPr lang="en-US" dirty="0"/>
              <a:t>NASA GRACE-Based Root Zone Soil Moisture</a:t>
            </a:r>
          </a:p>
        </p:txBody>
      </p:sp>
      <p:sp>
        <p:nvSpPr>
          <p:cNvPr id="5" name="Text Placeholder 4">
            <a:extLst>
              <a:ext uri="{FF2B5EF4-FFF2-40B4-BE49-F238E27FC236}">
                <a16:creationId xmlns:a16="http://schemas.microsoft.com/office/drawing/2014/main" id="{8D10AD6E-326E-47C0-B399-0E7BE8D3FB1F}"/>
              </a:ext>
            </a:extLst>
          </p:cNvPr>
          <p:cNvSpPr>
            <a:spLocks noGrp="1"/>
          </p:cNvSpPr>
          <p:nvPr>
            <p:ph type="body" sz="half" idx="2"/>
          </p:nvPr>
        </p:nvSpPr>
        <p:spPr/>
        <p:txBody>
          <a:bodyPr/>
          <a:lstStyle/>
          <a:p>
            <a:r>
              <a:rPr lang="en-US" dirty="0"/>
              <a:t>https://nasagrace.unl.edu/</a:t>
            </a:r>
          </a:p>
        </p:txBody>
      </p:sp>
      <p:sp>
        <p:nvSpPr>
          <p:cNvPr id="2" name="Footer Placeholder 1">
            <a:extLst>
              <a:ext uri="{FF2B5EF4-FFF2-40B4-BE49-F238E27FC236}">
                <a16:creationId xmlns:a16="http://schemas.microsoft.com/office/drawing/2014/main" id="{14503263-2097-45D5-A8A1-E7CCA1772AD7}"/>
              </a:ext>
            </a:extLst>
          </p:cNvPr>
          <p:cNvSpPr>
            <a:spLocks noGrp="1"/>
          </p:cNvSpPr>
          <p:nvPr>
            <p:ph type="ftr" sz="quarter" idx="11"/>
          </p:nvPr>
        </p:nvSpPr>
        <p:spPr/>
        <p:txBody>
          <a:bodyPr/>
          <a:lstStyle/>
          <a:p>
            <a:r>
              <a:rPr lang="en-US"/>
              <a:t>NATIONAL DROUGHT MITIGATION CENTER</a:t>
            </a:r>
            <a:endParaRPr lang="en-US" dirty="0"/>
          </a:p>
        </p:txBody>
      </p:sp>
      <p:pic>
        <p:nvPicPr>
          <p:cNvPr id="8" name="Content Placeholder 7">
            <a:extLst>
              <a:ext uri="{FF2B5EF4-FFF2-40B4-BE49-F238E27FC236}">
                <a16:creationId xmlns:a16="http://schemas.microsoft.com/office/drawing/2014/main" id="{665A3391-9CD2-9E4F-7AB9-F2A5CAF0F4FD}"/>
              </a:ext>
            </a:extLst>
          </p:cNvPr>
          <p:cNvPicPr>
            <a:picLocks noGrp="1" noChangeAspect="1"/>
          </p:cNvPicPr>
          <p:nvPr>
            <p:ph idx="1"/>
          </p:nvPr>
        </p:nvPicPr>
        <p:blipFill>
          <a:blip r:embed="rId2"/>
          <a:stretch>
            <a:fillRect/>
          </a:stretch>
        </p:blipFill>
        <p:spPr>
          <a:xfrm>
            <a:off x="3941807" y="33090"/>
            <a:ext cx="8217242" cy="6349686"/>
          </a:xfrm>
          <a:prstGeom prst="rect">
            <a:avLst/>
          </a:prstGeom>
        </p:spPr>
      </p:pic>
    </p:spTree>
    <p:extLst>
      <p:ext uri="{BB962C8B-B14F-4D97-AF65-F5344CB8AC3E}">
        <p14:creationId xmlns:p14="http://schemas.microsoft.com/office/powerpoint/2010/main" val="3061299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77B850-1D42-BF24-54DD-AAB8EAC0D1C3}"/>
              </a:ext>
            </a:extLst>
          </p:cNvPr>
          <p:cNvPicPr>
            <a:picLocks noChangeAspect="1"/>
          </p:cNvPicPr>
          <p:nvPr/>
        </p:nvPicPr>
        <p:blipFill>
          <a:blip r:embed="rId2"/>
          <a:stretch>
            <a:fillRect/>
          </a:stretch>
        </p:blipFill>
        <p:spPr>
          <a:xfrm>
            <a:off x="6020405" y="0"/>
            <a:ext cx="6171595" cy="4768960"/>
          </a:xfrm>
          <a:prstGeom prst="rect">
            <a:avLst/>
          </a:prstGeom>
        </p:spPr>
      </p:pic>
      <p:sp>
        <p:nvSpPr>
          <p:cNvPr id="7" name="Text Placeholder 6">
            <a:extLst>
              <a:ext uri="{FF2B5EF4-FFF2-40B4-BE49-F238E27FC236}">
                <a16:creationId xmlns:a16="http://schemas.microsoft.com/office/drawing/2014/main" id="{E1D8DD5B-A0CC-4955-9C47-A94E4114253F}"/>
              </a:ext>
            </a:extLst>
          </p:cNvPr>
          <p:cNvSpPr>
            <a:spLocks noGrp="1"/>
          </p:cNvSpPr>
          <p:nvPr>
            <p:ph type="body" idx="1"/>
          </p:nvPr>
        </p:nvSpPr>
        <p:spPr>
          <a:xfrm>
            <a:off x="1097280" y="5448450"/>
            <a:ext cx="10058400" cy="1143000"/>
          </a:xfrm>
        </p:spPr>
        <p:txBody>
          <a:bodyPr/>
          <a:lstStyle/>
          <a:p>
            <a:pPr algn="ctr"/>
            <a:r>
              <a:rPr lang="en-US" b="1" dirty="0">
                <a:solidFill>
                  <a:srgbClr val="FF0000"/>
                </a:solidFill>
              </a:rPr>
              <a:t>NDMC’s weekly Objective Blends for both short-term and long-term drought </a:t>
            </a:r>
          </a:p>
        </p:txBody>
      </p:sp>
      <p:sp>
        <p:nvSpPr>
          <p:cNvPr id="2" name="Footer Placeholder 1">
            <a:extLst>
              <a:ext uri="{FF2B5EF4-FFF2-40B4-BE49-F238E27FC236}">
                <a16:creationId xmlns:a16="http://schemas.microsoft.com/office/drawing/2014/main" id="{5A106C08-F72B-4018-8FE6-EB83D401B8B1}"/>
              </a:ext>
            </a:extLst>
          </p:cNvPr>
          <p:cNvSpPr>
            <a:spLocks noGrp="1"/>
          </p:cNvSpPr>
          <p:nvPr>
            <p:ph type="ftr" sz="quarter" idx="11"/>
          </p:nvPr>
        </p:nvSpPr>
        <p:spPr/>
        <p:txBody>
          <a:bodyPr/>
          <a:lstStyle/>
          <a:p>
            <a:r>
              <a:rPr lang="en-US"/>
              <a:t>NATIONAL DROUGHT MITIGATION CENTER</a:t>
            </a:r>
            <a:endParaRPr lang="en-US" dirty="0"/>
          </a:p>
        </p:txBody>
      </p:sp>
      <p:sp>
        <p:nvSpPr>
          <p:cNvPr id="5" name="TextBox 4">
            <a:extLst>
              <a:ext uri="{FF2B5EF4-FFF2-40B4-BE49-F238E27FC236}">
                <a16:creationId xmlns:a16="http://schemas.microsoft.com/office/drawing/2014/main" id="{6D3E2109-A274-4B7D-8F30-753055879B10}"/>
              </a:ext>
            </a:extLst>
          </p:cNvPr>
          <p:cNvSpPr txBox="1"/>
          <p:nvPr/>
        </p:nvSpPr>
        <p:spPr>
          <a:xfrm>
            <a:off x="4637171" y="4702953"/>
            <a:ext cx="2917658" cy="369332"/>
          </a:xfrm>
          <a:prstGeom prst="rect">
            <a:avLst/>
          </a:prstGeom>
          <a:noFill/>
        </p:spPr>
        <p:txBody>
          <a:bodyPr wrap="none" rtlCol="0">
            <a:spAutoFit/>
          </a:bodyPr>
          <a:lstStyle/>
          <a:p>
            <a:r>
              <a:rPr lang="en-US" dirty="0"/>
              <a:t>https://ndmcblends.unl.edu/</a:t>
            </a:r>
          </a:p>
        </p:txBody>
      </p:sp>
      <p:pic>
        <p:nvPicPr>
          <p:cNvPr id="9" name="Picture 8">
            <a:extLst>
              <a:ext uri="{FF2B5EF4-FFF2-40B4-BE49-F238E27FC236}">
                <a16:creationId xmlns:a16="http://schemas.microsoft.com/office/drawing/2014/main" id="{E148D903-2E3F-B31E-E7A8-0F299B1F152D}"/>
              </a:ext>
            </a:extLst>
          </p:cNvPr>
          <p:cNvPicPr>
            <a:picLocks noChangeAspect="1"/>
          </p:cNvPicPr>
          <p:nvPr/>
        </p:nvPicPr>
        <p:blipFill>
          <a:blip r:embed="rId3"/>
          <a:stretch>
            <a:fillRect/>
          </a:stretch>
        </p:blipFill>
        <p:spPr>
          <a:xfrm>
            <a:off x="-75595" y="0"/>
            <a:ext cx="6171595" cy="4768959"/>
          </a:xfrm>
          <a:prstGeom prst="rect">
            <a:avLst/>
          </a:prstGeom>
        </p:spPr>
      </p:pic>
    </p:spTree>
    <p:extLst>
      <p:ext uri="{BB962C8B-B14F-4D97-AF65-F5344CB8AC3E}">
        <p14:creationId xmlns:p14="http://schemas.microsoft.com/office/powerpoint/2010/main" val="630963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AF27958-F0C0-4917-92B9-332F0E2BAC4B}"/>
              </a:ext>
            </a:extLst>
          </p:cNvPr>
          <p:cNvSpPr>
            <a:spLocks noGrp="1"/>
          </p:cNvSpPr>
          <p:nvPr>
            <p:ph type="ftr" sz="quarter" idx="11"/>
          </p:nvPr>
        </p:nvSpPr>
        <p:spPr/>
        <p:txBody>
          <a:bodyPr/>
          <a:lstStyle/>
          <a:p>
            <a:r>
              <a:rPr lang="en-US"/>
              <a:t>NATIONAL DROUGHT MITIGATION CENTER</a:t>
            </a:r>
            <a:endParaRPr lang="en-US" dirty="0"/>
          </a:p>
        </p:txBody>
      </p:sp>
      <p:sp>
        <p:nvSpPr>
          <p:cNvPr id="2" name="Title 1">
            <a:extLst>
              <a:ext uri="{FF2B5EF4-FFF2-40B4-BE49-F238E27FC236}">
                <a16:creationId xmlns:a16="http://schemas.microsoft.com/office/drawing/2014/main" id="{DB63965B-4A6C-4ED3-90E7-33D406186FCA}"/>
              </a:ext>
            </a:extLst>
          </p:cNvPr>
          <p:cNvSpPr>
            <a:spLocks noGrp="1"/>
          </p:cNvSpPr>
          <p:nvPr>
            <p:ph type="title" idx="4294967295"/>
          </p:nvPr>
        </p:nvSpPr>
        <p:spPr>
          <a:xfrm>
            <a:off x="0" y="-530225"/>
            <a:ext cx="12192000" cy="1450975"/>
          </a:xfrm>
        </p:spPr>
        <p:txBody>
          <a:bodyPr/>
          <a:lstStyle/>
          <a:p>
            <a:pPr algn="ctr"/>
            <a:r>
              <a:rPr lang="en-US" b="1" dirty="0">
                <a:solidFill>
                  <a:srgbClr val="C00000"/>
                </a:solidFill>
              </a:rPr>
              <a:t>NOAA’s Official 3-Month Outlook</a:t>
            </a:r>
          </a:p>
        </p:txBody>
      </p:sp>
      <p:pic>
        <p:nvPicPr>
          <p:cNvPr id="6" name="Picture 5">
            <a:extLst>
              <a:ext uri="{FF2B5EF4-FFF2-40B4-BE49-F238E27FC236}">
                <a16:creationId xmlns:a16="http://schemas.microsoft.com/office/drawing/2014/main" id="{80B59EF3-A6F2-2E56-438E-93F4955B1765}"/>
              </a:ext>
            </a:extLst>
          </p:cNvPr>
          <p:cNvPicPr>
            <a:picLocks noChangeAspect="1"/>
          </p:cNvPicPr>
          <p:nvPr/>
        </p:nvPicPr>
        <p:blipFill>
          <a:blip r:embed="rId2"/>
          <a:stretch>
            <a:fillRect/>
          </a:stretch>
        </p:blipFill>
        <p:spPr>
          <a:xfrm>
            <a:off x="-1" y="1622852"/>
            <a:ext cx="5932699" cy="4584358"/>
          </a:xfrm>
          <a:prstGeom prst="rect">
            <a:avLst/>
          </a:prstGeom>
        </p:spPr>
      </p:pic>
      <p:pic>
        <p:nvPicPr>
          <p:cNvPr id="7" name="Picture 6">
            <a:extLst>
              <a:ext uri="{FF2B5EF4-FFF2-40B4-BE49-F238E27FC236}">
                <a16:creationId xmlns:a16="http://schemas.microsoft.com/office/drawing/2014/main" id="{89B283EC-5A36-627E-86E2-D9769799EA16}"/>
              </a:ext>
            </a:extLst>
          </p:cNvPr>
          <p:cNvPicPr>
            <a:picLocks noChangeAspect="1"/>
          </p:cNvPicPr>
          <p:nvPr/>
        </p:nvPicPr>
        <p:blipFill>
          <a:blip r:embed="rId3"/>
          <a:stretch>
            <a:fillRect/>
          </a:stretch>
        </p:blipFill>
        <p:spPr>
          <a:xfrm>
            <a:off x="6131617" y="1622853"/>
            <a:ext cx="5932697" cy="4584357"/>
          </a:xfrm>
          <a:prstGeom prst="rect">
            <a:avLst/>
          </a:prstGeom>
        </p:spPr>
      </p:pic>
    </p:spTree>
    <p:extLst>
      <p:ext uri="{BB962C8B-B14F-4D97-AF65-F5344CB8AC3E}">
        <p14:creationId xmlns:p14="http://schemas.microsoft.com/office/powerpoint/2010/main" val="42745233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C4EC8B-C8C8-3ACA-10AA-A96C131A2D16}"/>
              </a:ext>
            </a:extLst>
          </p:cNvPr>
          <p:cNvPicPr>
            <a:picLocks noChangeAspect="1"/>
          </p:cNvPicPr>
          <p:nvPr/>
        </p:nvPicPr>
        <p:blipFill>
          <a:blip r:embed="rId2"/>
          <a:stretch>
            <a:fillRect/>
          </a:stretch>
        </p:blipFill>
        <p:spPr>
          <a:xfrm>
            <a:off x="1182398" y="-33090"/>
            <a:ext cx="8879851" cy="6858000"/>
          </a:xfrm>
          <a:prstGeom prst="rect">
            <a:avLst/>
          </a:prstGeom>
        </p:spPr>
      </p:pic>
      <p:sp>
        <p:nvSpPr>
          <p:cNvPr id="2" name="Footer Placeholder 1"/>
          <p:cNvSpPr>
            <a:spLocks noGrp="1"/>
          </p:cNvSpPr>
          <p:nvPr>
            <p:ph type="ftr" sz="quarter" idx="11"/>
          </p:nvPr>
        </p:nvSpPr>
        <p:spPr/>
        <p:txBody>
          <a:bodyPr/>
          <a:lstStyle/>
          <a:p>
            <a:r>
              <a:rPr lang="en-US"/>
              <a:t>NATIONAL DROUGHT MITIGATION CENTER</a:t>
            </a:r>
            <a:endParaRPr lang="en-US" dirty="0"/>
          </a:p>
        </p:txBody>
      </p:sp>
      <p:sp>
        <p:nvSpPr>
          <p:cNvPr id="4" name="Oval 3"/>
          <p:cNvSpPr/>
          <p:nvPr/>
        </p:nvSpPr>
        <p:spPr>
          <a:xfrm>
            <a:off x="6458701" y="0"/>
            <a:ext cx="4100575" cy="7051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6585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36CAF36-C89C-43BD-0129-6BA8E3BAFBAF}"/>
              </a:ext>
            </a:extLst>
          </p:cNvPr>
          <p:cNvSpPr>
            <a:spLocks noGrp="1"/>
          </p:cNvSpPr>
          <p:nvPr>
            <p:ph type="ftr" sz="quarter" idx="11"/>
          </p:nvPr>
        </p:nvSpPr>
        <p:spPr/>
        <p:txBody>
          <a:bodyPr/>
          <a:lstStyle/>
          <a:p>
            <a:r>
              <a:rPr lang="en-US"/>
              <a:t>NATIONAL DROUGHT MITIGATION CENTER</a:t>
            </a:r>
            <a:endParaRPr lang="en-US" dirty="0"/>
          </a:p>
        </p:txBody>
      </p:sp>
      <p:sp>
        <p:nvSpPr>
          <p:cNvPr id="3" name="Title 2">
            <a:extLst>
              <a:ext uri="{FF2B5EF4-FFF2-40B4-BE49-F238E27FC236}">
                <a16:creationId xmlns:a16="http://schemas.microsoft.com/office/drawing/2014/main" id="{83DC9332-3B64-BB4C-8EB6-DA75E3407D63}"/>
              </a:ext>
            </a:extLst>
          </p:cNvPr>
          <p:cNvSpPr>
            <a:spLocks noGrp="1"/>
          </p:cNvSpPr>
          <p:nvPr>
            <p:ph type="title" idx="4294967295"/>
          </p:nvPr>
        </p:nvSpPr>
        <p:spPr>
          <a:xfrm>
            <a:off x="0" y="119448"/>
            <a:ext cx="12192000" cy="744066"/>
          </a:xfrm>
        </p:spPr>
        <p:txBody>
          <a:bodyPr/>
          <a:lstStyle/>
          <a:p>
            <a:pPr algn="ctr"/>
            <a:r>
              <a:rPr lang="en-US" b="1" dirty="0">
                <a:solidFill>
                  <a:srgbClr val="C00000"/>
                </a:solidFill>
              </a:rPr>
              <a:t>Anticipated El Nino Development?</a:t>
            </a:r>
          </a:p>
        </p:txBody>
      </p:sp>
      <p:pic>
        <p:nvPicPr>
          <p:cNvPr id="4" name="Picture 3">
            <a:extLst>
              <a:ext uri="{FF2B5EF4-FFF2-40B4-BE49-F238E27FC236}">
                <a16:creationId xmlns:a16="http://schemas.microsoft.com/office/drawing/2014/main" id="{7440D029-DC8A-59D6-2DC1-D14905B89F04}"/>
              </a:ext>
            </a:extLst>
          </p:cNvPr>
          <p:cNvPicPr>
            <a:picLocks noChangeAspect="1"/>
          </p:cNvPicPr>
          <p:nvPr/>
        </p:nvPicPr>
        <p:blipFill>
          <a:blip r:embed="rId2"/>
          <a:stretch>
            <a:fillRect/>
          </a:stretch>
        </p:blipFill>
        <p:spPr>
          <a:xfrm>
            <a:off x="1949536" y="924159"/>
            <a:ext cx="7528097" cy="5474980"/>
          </a:xfrm>
          <a:prstGeom prst="rect">
            <a:avLst/>
          </a:prstGeom>
        </p:spPr>
      </p:pic>
    </p:spTree>
    <p:extLst>
      <p:ext uri="{BB962C8B-B14F-4D97-AF65-F5344CB8AC3E}">
        <p14:creationId xmlns:p14="http://schemas.microsoft.com/office/powerpoint/2010/main" val="1511955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B1C334E-FF86-1490-47F2-B3A4EEC70183}"/>
              </a:ext>
            </a:extLst>
          </p:cNvPr>
          <p:cNvPicPr>
            <a:picLocks noChangeAspect="1"/>
          </p:cNvPicPr>
          <p:nvPr/>
        </p:nvPicPr>
        <p:blipFill>
          <a:blip r:embed="rId2"/>
          <a:stretch>
            <a:fillRect/>
          </a:stretch>
        </p:blipFill>
        <p:spPr>
          <a:xfrm>
            <a:off x="8099" y="0"/>
            <a:ext cx="12183901" cy="5318620"/>
          </a:xfrm>
          <a:prstGeom prst="rect">
            <a:avLst/>
          </a:prstGeom>
        </p:spPr>
      </p:pic>
      <p:sp>
        <p:nvSpPr>
          <p:cNvPr id="2" name="Title 1"/>
          <p:cNvSpPr>
            <a:spLocks noGrp="1"/>
          </p:cNvSpPr>
          <p:nvPr>
            <p:ph type="title"/>
          </p:nvPr>
        </p:nvSpPr>
        <p:spPr>
          <a:xfrm>
            <a:off x="578840" y="5347982"/>
            <a:ext cx="11039911" cy="889233"/>
          </a:xfrm>
          <a:solidFill>
            <a:schemeClr val="bg1"/>
          </a:solidFill>
        </p:spPr>
        <p:txBody>
          <a:bodyPr>
            <a:normAutofit/>
          </a:bodyPr>
          <a:lstStyle/>
          <a:p>
            <a:pPr algn="ctr"/>
            <a:r>
              <a:rPr lang="en-US" b="1" dirty="0"/>
              <a:t>What does a typical El Nino pattern mean?</a:t>
            </a:r>
          </a:p>
        </p:txBody>
      </p:sp>
      <p:sp>
        <p:nvSpPr>
          <p:cNvPr id="7" name="TextBox 6"/>
          <p:cNvSpPr txBox="1"/>
          <p:nvPr/>
        </p:nvSpPr>
        <p:spPr>
          <a:xfrm>
            <a:off x="416945" y="6488668"/>
            <a:ext cx="11358109" cy="369332"/>
          </a:xfrm>
          <a:prstGeom prst="rect">
            <a:avLst/>
          </a:prstGeom>
          <a:solidFill>
            <a:schemeClr val="bg2"/>
          </a:solidFill>
        </p:spPr>
        <p:txBody>
          <a:bodyPr wrap="none" rtlCol="0">
            <a:spAutoFit/>
          </a:bodyPr>
          <a:lstStyle/>
          <a:p>
            <a:r>
              <a:rPr lang="en-US" dirty="0"/>
              <a:t>https://www.pmel.noaa.gov/elnino/sites/default/files/thumbnails/image/ElNinoJetWintertimePattern_NOAA_SRH.png</a:t>
            </a:r>
          </a:p>
        </p:txBody>
      </p:sp>
      <p:sp>
        <p:nvSpPr>
          <p:cNvPr id="3" name="Oval 2">
            <a:extLst>
              <a:ext uri="{FF2B5EF4-FFF2-40B4-BE49-F238E27FC236}">
                <a16:creationId xmlns:a16="http://schemas.microsoft.com/office/drawing/2014/main" id="{5C5A8D4A-12EE-C377-1DA2-1E5D8AC6E148}"/>
              </a:ext>
            </a:extLst>
          </p:cNvPr>
          <p:cNvSpPr/>
          <p:nvPr/>
        </p:nvSpPr>
        <p:spPr>
          <a:xfrm>
            <a:off x="109839" y="76834"/>
            <a:ext cx="2495176" cy="405908"/>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Left 3">
            <a:extLst>
              <a:ext uri="{FF2B5EF4-FFF2-40B4-BE49-F238E27FC236}">
                <a16:creationId xmlns:a16="http://schemas.microsoft.com/office/drawing/2014/main" id="{34CF9150-FC66-DB03-D24A-11F8E6646F7C}"/>
              </a:ext>
            </a:extLst>
          </p:cNvPr>
          <p:cNvSpPr/>
          <p:nvPr/>
        </p:nvSpPr>
        <p:spPr>
          <a:xfrm>
            <a:off x="2752082" y="166377"/>
            <a:ext cx="1192306" cy="226821"/>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65863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AB5C2FD-AB4C-4F6B-A072-BC95E8657CF7}"/>
              </a:ext>
            </a:extLst>
          </p:cNvPr>
          <p:cNvSpPr>
            <a:spLocks noGrp="1"/>
          </p:cNvSpPr>
          <p:nvPr>
            <p:ph type="ftr" sz="quarter" idx="11"/>
          </p:nvPr>
        </p:nvSpPr>
        <p:spPr/>
        <p:txBody>
          <a:bodyPr/>
          <a:lstStyle/>
          <a:p>
            <a:r>
              <a:rPr lang="en-US"/>
              <a:t>NATIONAL DROUGHT MITIGATION CENTER</a:t>
            </a:r>
            <a:endParaRPr lang="en-US" dirty="0"/>
          </a:p>
        </p:txBody>
      </p:sp>
      <p:pic>
        <p:nvPicPr>
          <p:cNvPr id="3" name="Picture 2">
            <a:extLst>
              <a:ext uri="{FF2B5EF4-FFF2-40B4-BE49-F238E27FC236}">
                <a16:creationId xmlns:a16="http://schemas.microsoft.com/office/drawing/2014/main" id="{26D431AC-FDE2-4DC0-A2CB-E4BB1CB3A5CE}"/>
              </a:ext>
            </a:extLst>
          </p:cNvPr>
          <p:cNvPicPr>
            <a:picLocks noChangeAspect="1"/>
          </p:cNvPicPr>
          <p:nvPr/>
        </p:nvPicPr>
        <p:blipFill>
          <a:blip r:embed="rId2"/>
          <a:stretch>
            <a:fillRect/>
          </a:stretch>
        </p:blipFill>
        <p:spPr>
          <a:xfrm>
            <a:off x="1656074" y="0"/>
            <a:ext cx="8879851" cy="6858000"/>
          </a:xfrm>
          <a:prstGeom prst="rect">
            <a:avLst/>
          </a:prstGeom>
        </p:spPr>
      </p:pic>
    </p:spTree>
    <p:extLst>
      <p:ext uri="{BB962C8B-B14F-4D97-AF65-F5344CB8AC3E}">
        <p14:creationId xmlns:p14="http://schemas.microsoft.com/office/powerpoint/2010/main" val="175813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Climate/Drought Summary</a:t>
            </a:r>
          </a:p>
        </p:txBody>
      </p:sp>
      <p:sp>
        <p:nvSpPr>
          <p:cNvPr id="3" name="Content Placeholder 2"/>
          <p:cNvSpPr>
            <a:spLocks noGrp="1"/>
          </p:cNvSpPr>
          <p:nvPr>
            <p:ph idx="1"/>
          </p:nvPr>
        </p:nvSpPr>
        <p:spPr>
          <a:xfrm>
            <a:off x="1097280" y="1845733"/>
            <a:ext cx="10058400" cy="4406786"/>
          </a:xfrm>
        </p:spPr>
        <p:txBody>
          <a:bodyPr>
            <a:normAutofit fontScale="92500" lnSpcReduction="10000"/>
          </a:bodyPr>
          <a:lstStyle/>
          <a:p>
            <a:pPr>
              <a:buFont typeface="Wingdings" panose="05000000000000000000" pitchFamily="2" charset="2"/>
              <a:buChar char="Ø"/>
            </a:pPr>
            <a:r>
              <a:rPr lang="en-US" dirty="0"/>
              <a:t>Temperatures have been cooler than normal throughout the central to southern High Plains lately and near normal to slightly below for the calendar year.  Over the last 60 days, most all the Dakota’s were 2-4 degrees above normal, while most of the southern High Plains was 2-3 degrees below normal.</a:t>
            </a:r>
          </a:p>
          <a:p>
            <a:pPr>
              <a:buFont typeface="Wingdings" panose="05000000000000000000" pitchFamily="2" charset="2"/>
              <a:buChar char="Ø"/>
            </a:pPr>
            <a:r>
              <a:rPr lang="en-US" dirty="0"/>
              <a:t>Precipitation has been well below normal for the year over most of eastern Nebraska, eastern Kansas and the eastern portions of the Dakotas.  The current pattern has brought above normal precipitation over much of Colorado and Wyoming as well as portions of western Kansas, the Nebraska Panhandle, and into the Black Hills of South Dakota.</a:t>
            </a:r>
          </a:p>
          <a:p>
            <a:pPr>
              <a:buFont typeface="Wingdings" panose="05000000000000000000" pitchFamily="2" charset="2"/>
              <a:buChar char="Ø"/>
            </a:pPr>
            <a:r>
              <a:rPr lang="en-US" dirty="0"/>
              <a:t>A second autumn/winter with little to no soil moisture recharge has allowed the drought to develop and intensify rapidly in 2023.  Even with the most recent rains, soil moisture levels are still lacking.</a:t>
            </a:r>
          </a:p>
          <a:p>
            <a:pPr>
              <a:buFont typeface="Wingdings" panose="05000000000000000000" pitchFamily="2" charset="2"/>
              <a:buChar char="Ø"/>
            </a:pPr>
            <a:r>
              <a:rPr lang="en-US" dirty="0"/>
              <a:t>Nebraska is currently showing 67.99 percent of the state in drought with just under 48% in severe drought or worse. Areas of the Panhandle have had drought be eliminated with the recent pattern.</a:t>
            </a:r>
          </a:p>
          <a:p>
            <a:pPr>
              <a:buFont typeface="Wingdings" panose="05000000000000000000" pitchFamily="2" charset="2"/>
              <a:buChar char="Ø"/>
            </a:pPr>
            <a:r>
              <a:rPr lang="en-US" dirty="0"/>
              <a:t>The seasonal drought outlook that goes through the end of September has current drought improving during this time for most all the region with drought development expected to our south in southern Texas.  </a:t>
            </a:r>
            <a:r>
              <a:rPr lang="en-US" b="1" dirty="0"/>
              <a:t>(NOTE:  the seasonal drought outlook will be updated on 7/20/2023 this week)</a:t>
            </a:r>
          </a:p>
          <a:p>
            <a:pPr>
              <a:buFont typeface="Wingdings" panose="05000000000000000000" pitchFamily="2" charset="2"/>
              <a:buChar char="Ø"/>
            </a:pPr>
            <a:endParaRPr lang="en-US" dirty="0"/>
          </a:p>
          <a:p>
            <a:pPr>
              <a:buFont typeface="Wingdings" panose="05000000000000000000" pitchFamily="2" charset="2"/>
              <a:buChar char="Ø"/>
            </a:pPr>
            <a:endParaRPr lang="en-US" dirty="0"/>
          </a:p>
        </p:txBody>
      </p:sp>
      <p:sp>
        <p:nvSpPr>
          <p:cNvPr id="4" name="Footer Placeholder 3"/>
          <p:cNvSpPr>
            <a:spLocks noGrp="1"/>
          </p:cNvSpPr>
          <p:nvPr>
            <p:ph type="ftr" sz="quarter" idx="11"/>
          </p:nvPr>
        </p:nvSpPr>
        <p:spPr/>
        <p:txBody>
          <a:bodyPr/>
          <a:lstStyle/>
          <a:p>
            <a:r>
              <a:rPr lang="en-US"/>
              <a:t>NATIONAL DROUGHT MITIGATION CENTER</a:t>
            </a:r>
            <a:endParaRPr lang="en-US" dirty="0"/>
          </a:p>
        </p:txBody>
      </p:sp>
    </p:spTree>
    <p:extLst>
      <p:ext uri="{BB962C8B-B14F-4D97-AF65-F5344CB8AC3E}">
        <p14:creationId xmlns:p14="http://schemas.microsoft.com/office/powerpoint/2010/main" val="25548712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CC3300"/>
                </a:solidFill>
              </a:rPr>
              <a:t>Nebraska Water Supply Update…</a:t>
            </a:r>
            <a:br>
              <a:rPr lang="en-US" b="1" i="1" dirty="0">
                <a:solidFill>
                  <a:srgbClr val="CC3300"/>
                </a:solidFill>
              </a:rPr>
            </a:br>
            <a:endParaRPr lang="en-US" dirty="0"/>
          </a:p>
        </p:txBody>
      </p:sp>
      <p:sp>
        <p:nvSpPr>
          <p:cNvPr id="3" name="Footer Placeholder 2"/>
          <p:cNvSpPr>
            <a:spLocks noGrp="1"/>
          </p:cNvSpPr>
          <p:nvPr>
            <p:ph type="ftr" sz="quarter" idx="11"/>
          </p:nvPr>
        </p:nvSpPr>
        <p:spPr/>
        <p:txBody>
          <a:bodyPr/>
          <a:lstStyle/>
          <a:p>
            <a:r>
              <a:rPr lang="en-US"/>
              <a:t>NATIONAL DROUGHT MITIGATION CENTER</a:t>
            </a:r>
            <a:endParaRPr lang="en-US" dirty="0"/>
          </a:p>
        </p:txBody>
      </p:sp>
    </p:spTree>
    <p:extLst>
      <p:ext uri="{BB962C8B-B14F-4D97-AF65-F5344CB8AC3E}">
        <p14:creationId xmlns:p14="http://schemas.microsoft.com/office/powerpoint/2010/main" val="3335490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51AE37-72C4-E31F-05A1-6736012D5AB1}"/>
              </a:ext>
            </a:extLst>
          </p:cNvPr>
          <p:cNvPicPr>
            <a:picLocks noChangeAspect="1"/>
          </p:cNvPicPr>
          <p:nvPr/>
        </p:nvPicPr>
        <p:blipFill>
          <a:blip r:embed="rId2"/>
          <a:stretch>
            <a:fillRect/>
          </a:stretch>
        </p:blipFill>
        <p:spPr>
          <a:xfrm>
            <a:off x="45308" y="0"/>
            <a:ext cx="12192000" cy="6858000"/>
          </a:xfrm>
          <a:prstGeom prst="rect">
            <a:avLst/>
          </a:prstGeom>
        </p:spPr>
      </p:pic>
      <p:sp>
        <p:nvSpPr>
          <p:cNvPr id="2" name="Footer Placeholder 1"/>
          <p:cNvSpPr>
            <a:spLocks noGrp="1"/>
          </p:cNvSpPr>
          <p:nvPr>
            <p:ph type="ftr" sz="quarter" idx="11"/>
          </p:nvPr>
        </p:nvSpPr>
        <p:spPr/>
        <p:txBody>
          <a:bodyPr/>
          <a:lstStyle/>
          <a:p>
            <a:r>
              <a:rPr lang="en-US"/>
              <a:t>NATIONAL DROUGHT MITIGATION CENTER</a:t>
            </a:r>
            <a:endParaRPr lang="en-US" dirty="0"/>
          </a:p>
        </p:txBody>
      </p:sp>
      <p:sp>
        <p:nvSpPr>
          <p:cNvPr id="4" name="TextBox 8"/>
          <p:cNvSpPr txBox="1">
            <a:spLocks noChangeArrowheads="1"/>
          </p:cNvSpPr>
          <p:nvPr/>
        </p:nvSpPr>
        <p:spPr bwMode="auto">
          <a:xfrm>
            <a:off x="10595845" y="212307"/>
            <a:ext cx="1905000" cy="830997"/>
          </a:xfrm>
          <a:prstGeom prst="rect">
            <a:avLst/>
          </a:prstGeom>
          <a:noFill/>
          <a:ln w="9525">
            <a:noFill/>
            <a:miter lim="800000"/>
            <a:headEnd/>
            <a:tailEnd/>
          </a:ln>
        </p:spPr>
        <p:txBody>
          <a:bodyPr wrap="square">
            <a:spAutoFit/>
          </a:bodyPr>
          <a:lstStyle/>
          <a:p>
            <a:pPr>
              <a:spcBef>
                <a:spcPct val="20000"/>
              </a:spcBef>
            </a:pPr>
            <a:r>
              <a:rPr lang="en-US" sz="2400" b="1" dirty="0">
                <a:solidFill>
                  <a:srgbClr val="FF0000"/>
                </a:solidFill>
              </a:rPr>
              <a:t>3235.7 feet 57.0% Full</a:t>
            </a:r>
          </a:p>
        </p:txBody>
      </p:sp>
      <p:sp>
        <p:nvSpPr>
          <p:cNvPr id="6" name="Text Box 5"/>
          <p:cNvSpPr txBox="1">
            <a:spLocks noChangeArrowheads="1"/>
          </p:cNvSpPr>
          <p:nvPr/>
        </p:nvSpPr>
        <p:spPr bwMode="auto">
          <a:xfrm>
            <a:off x="3686185" y="5274276"/>
            <a:ext cx="5029200" cy="366713"/>
          </a:xfrm>
          <a:prstGeom prst="rect">
            <a:avLst/>
          </a:prstGeom>
          <a:noFill/>
          <a:ln w="9525" algn="ctr">
            <a:noFill/>
            <a:miter lim="800000"/>
            <a:headEnd/>
            <a:tailEnd/>
          </a:ln>
        </p:spPr>
        <p:txBody>
          <a:bodyPr lIns="457200">
            <a:spAutoFit/>
          </a:bodyPr>
          <a:lstStyle/>
          <a:p>
            <a:pPr marL="742950" indent="-285750" algn="ctr">
              <a:spcBef>
                <a:spcPct val="50000"/>
              </a:spcBef>
            </a:pPr>
            <a:r>
              <a:rPr lang="en-US" sz="1800" b="1" dirty="0">
                <a:solidFill>
                  <a:srgbClr val="0000FF"/>
                </a:solidFill>
              </a:rPr>
              <a:t>SOURCE: CNPPID www.cnppid.com</a:t>
            </a:r>
          </a:p>
        </p:txBody>
      </p:sp>
      <p:sp>
        <p:nvSpPr>
          <p:cNvPr id="9" name="Down Arrow 4">
            <a:extLst>
              <a:ext uri="{FF2B5EF4-FFF2-40B4-BE49-F238E27FC236}">
                <a16:creationId xmlns:a16="http://schemas.microsoft.com/office/drawing/2014/main" id="{B95F91A5-1137-478E-9E51-F6C41BE5C92B}"/>
              </a:ext>
            </a:extLst>
          </p:cNvPr>
          <p:cNvSpPr/>
          <p:nvPr/>
        </p:nvSpPr>
        <p:spPr>
          <a:xfrm>
            <a:off x="11743766" y="928839"/>
            <a:ext cx="233815" cy="128921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F4ED"/>
              </a:solidFill>
            </a:endParaRPr>
          </a:p>
        </p:txBody>
      </p:sp>
    </p:spTree>
    <p:extLst>
      <p:ext uri="{BB962C8B-B14F-4D97-AF65-F5344CB8AC3E}">
        <p14:creationId xmlns:p14="http://schemas.microsoft.com/office/powerpoint/2010/main" val="78471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B530CE-0B63-919F-B056-33B7684C03FD}"/>
              </a:ext>
            </a:extLst>
          </p:cNvPr>
          <p:cNvPicPr>
            <a:picLocks noChangeAspect="1"/>
          </p:cNvPicPr>
          <p:nvPr/>
        </p:nvPicPr>
        <p:blipFill>
          <a:blip r:embed="rId2"/>
          <a:stretch>
            <a:fillRect/>
          </a:stretch>
        </p:blipFill>
        <p:spPr>
          <a:xfrm>
            <a:off x="1658470" y="0"/>
            <a:ext cx="8875059" cy="6858000"/>
          </a:xfrm>
          <a:prstGeom prst="rect">
            <a:avLst/>
          </a:prstGeom>
        </p:spPr>
      </p:pic>
      <p:sp>
        <p:nvSpPr>
          <p:cNvPr id="2" name="Footer Placeholder 1"/>
          <p:cNvSpPr>
            <a:spLocks noGrp="1"/>
          </p:cNvSpPr>
          <p:nvPr>
            <p:ph type="ftr" sz="quarter" idx="11"/>
          </p:nvPr>
        </p:nvSpPr>
        <p:spPr/>
        <p:txBody>
          <a:bodyPr/>
          <a:lstStyle/>
          <a:p>
            <a:r>
              <a:rPr lang="en-US"/>
              <a:t>NATIONAL DROUGHT MITIGATION CENTER</a:t>
            </a:r>
            <a:endParaRPr lang="en-US" dirty="0"/>
          </a:p>
        </p:txBody>
      </p:sp>
      <p:sp>
        <p:nvSpPr>
          <p:cNvPr id="4" name="Oval 3"/>
          <p:cNvSpPr/>
          <p:nvPr/>
        </p:nvSpPr>
        <p:spPr>
          <a:xfrm>
            <a:off x="7306962" y="108214"/>
            <a:ext cx="2833816" cy="9967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 y="3954162"/>
            <a:ext cx="3591697" cy="523220"/>
          </a:xfrm>
          <a:prstGeom prst="rect">
            <a:avLst/>
          </a:prstGeom>
          <a:noFill/>
        </p:spPr>
        <p:txBody>
          <a:bodyPr wrap="square" rtlCol="0">
            <a:spAutoFit/>
          </a:bodyPr>
          <a:lstStyle/>
          <a:p>
            <a:r>
              <a:rPr lang="en-US" sz="2800" dirty="0">
                <a:solidFill>
                  <a:srgbClr val="FF0000"/>
                </a:solidFill>
              </a:rPr>
              <a:t>Last year at this time</a:t>
            </a:r>
            <a:r>
              <a:rPr lang="en-US" dirty="0">
                <a:solidFill>
                  <a:srgbClr val="FF0000"/>
                </a:solidFill>
              </a:rPr>
              <a:t>…..</a:t>
            </a:r>
          </a:p>
        </p:txBody>
      </p:sp>
    </p:spTree>
    <p:extLst>
      <p:ext uri="{BB962C8B-B14F-4D97-AF65-F5344CB8AC3E}">
        <p14:creationId xmlns:p14="http://schemas.microsoft.com/office/powerpoint/2010/main" val="38212887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DE1322-7744-F27D-C42D-BCB552A62DE1}"/>
              </a:ext>
            </a:extLst>
          </p:cNvPr>
          <p:cNvPicPr>
            <a:picLocks noChangeAspect="1"/>
          </p:cNvPicPr>
          <p:nvPr/>
        </p:nvPicPr>
        <p:blipFill>
          <a:blip r:embed="rId2"/>
          <a:stretch>
            <a:fillRect/>
          </a:stretch>
        </p:blipFill>
        <p:spPr>
          <a:xfrm>
            <a:off x="0" y="54770"/>
            <a:ext cx="12085009" cy="6797818"/>
          </a:xfrm>
          <a:prstGeom prst="rect">
            <a:avLst/>
          </a:prstGeom>
        </p:spPr>
      </p:pic>
      <p:sp>
        <p:nvSpPr>
          <p:cNvPr id="2" name="Footer Placeholder 1"/>
          <p:cNvSpPr>
            <a:spLocks noGrp="1"/>
          </p:cNvSpPr>
          <p:nvPr>
            <p:ph type="ftr" sz="quarter" idx="11"/>
          </p:nvPr>
        </p:nvSpPr>
        <p:spPr/>
        <p:txBody>
          <a:bodyPr/>
          <a:lstStyle/>
          <a:p>
            <a:r>
              <a:rPr lang="en-US"/>
              <a:t>NATIONAL DROUGHT MITIGATION CENTER</a:t>
            </a:r>
            <a:endParaRPr lang="en-US" dirty="0"/>
          </a:p>
        </p:txBody>
      </p:sp>
      <p:sp>
        <p:nvSpPr>
          <p:cNvPr id="8" name="TextBox 7"/>
          <p:cNvSpPr txBox="1"/>
          <p:nvPr/>
        </p:nvSpPr>
        <p:spPr>
          <a:xfrm>
            <a:off x="10075899" y="2304034"/>
            <a:ext cx="1866900" cy="861774"/>
          </a:xfrm>
          <a:prstGeom prst="rect">
            <a:avLst/>
          </a:prstGeom>
          <a:noFill/>
        </p:spPr>
        <p:txBody>
          <a:bodyPr wrap="square" rtlCol="0">
            <a:spAutoFit/>
          </a:bodyPr>
          <a:lstStyle/>
          <a:p>
            <a:r>
              <a:rPr lang="en-US" sz="2000" b="1" dirty="0">
                <a:solidFill>
                  <a:srgbClr val="FF0000"/>
                </a:solidFill>
              </a:rPr>
              <a:t>3235.7 Feet</a:t>
            </a:r>
          </a:p>
          <a:p>
            <a:r>
              <a:rPr lang="en-US" sz="2000" b="1" dirty="0">
                <a:solidFill>
                  <a:srgbClr val="FF0000"/>
                </a:solidFill>
              </a:rPr>
              <a:t>57.0% of Max</a:t>
            </a:r>
          </a:p>
          <a:p>
            <a:r>
              <a:rPr lang="en-US" sz="1000" b="1" dirty="0">
                <a:solidFill>
                  <a:srgbClr val="0000FF"/>
                </a:solidFill>
              </a:rPr>
              <a:t>July 2022</a:t>
            </a:r>
          </a:p>
        </p:txBody>
      </p:sp>
      <p:sp>
        <p:nvSpPr>
          <p:cNvPr id="10" name="Text Box 5"/>
          <p:cNvSpPr txBox="1">
            <a:spLocks noChangeArrowheads="1"/>
          </p:cNvSpPr>
          <p:nvPr/>
        </p:nvSpPr>
        <p:spPr bwMode="auto">
          <a:xfrm>
            <a:off x="3686185" y="5716280"/>
            <a:ext cx="5029200" cy="366713"/>
          </a:xfrm>
          <a:prstGeom prst="rect">
            <a:avLst/>
          </a:prstGeom>
          <a:noFill/>
          <a:ln w="9525" algn="ctr">
            <a:noFill/>
            <a:miter lim="800000"/>
            <a:headEnd/>
            <a:tailEnd/>
          </a:ln>
        </p:spPr>
        <p:txBody>
          <a:bodyPr lIns="457200">
            <a:spAutoFit/>
          </a:bodyPr>
          <a:lstStyle/>
          <a:p>
            <a:pPr marL="742950" indent="-285750" algn="ctr">
              <a:spcBef>
                <a:spcPct val="50000"/>
              </a:spcBef>
            </a:pPr>
            <a:r>
              <a:rPr lang="en-US" sz="1800" b="1" dirty="0">
                <a:solidFill>
                  <a:srgbClr val="0000FF"/>
                </a:solidFill>
              </a:rPr>
              <a:t>SOURCE: CNPPID www.cnppid.com</a:t>
            </a:r>
          </a:p>
        </p:txBody>
      </p:sp>
      <p:sp>
        <p:nvSpPr>
          <p:cNvPr id="12" name="Down Arrow 11"/>
          <p:cNvSpPr/>
          <p:nvPr/>
        </p:nvSpPr>
        <p:spPr>
          <a:xfrm>
            <a:off x="5089668" y="4010529"/>
            <a:ext cx="130619" cy="8136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5F4ED"/>
              </a:solidFill>
            </a:endParaRPr>
          </a:p>
        </p:txBody>
      </p:sp>
      <p:sp>
        <p:nvSpPr>
          <p:cNvPr id="13" name="TextBox 12"/>
          <p:cNvSpPr txBox="1"/>
          <p:nvPr/>
        </p:nvSpPr>
        <p:spPr>
          <a:xfrm>
            <a:off x="3557601" y="4010529"/>
            <a:ext cx="1866900" cy="861774"/>
          </a:xfrm>
          <a:prstGeom prst="rect">
            <a:avLst/>
          </a:prstGeom>
          <a:noFill/>
        </p:spPr>
        <p:txBody>
          <a:bodyPr wrap="square" rtlCol="0">
            <a:spAutoFit/>
          </a:bodyPr>
          <a:lstStyle/>
          <a:p>
            <a:r>
              <a:rPr lang="en-US" sz="2000" b="1" dirty="0">
                <a:solidFill>
                  <a:srgbClr val="FF0000"/>
                </a:solidFill>
              </a:rPr>
              <a:t>3223.2 Feet</a:t>
            </a:r>
          </a:p>
          <a:p>
            <a:r>
              <a:rPr lang="en-US" sz="2000" b="1" dirty="0">
                <a:solidFill>
                  <a:srgbClr val="FF0000"/>
                </a:solidFill>
              </a:rPr>
              <a:t>42.7% of Max</a:t>
            </a:r>
          </a:p>
          <a:p>
            <a:r>
              <a:rPr lang="en-US" sz="1000" b="1" dirty="0">
                <a:solidFill>
                  <a:srgbClr val="0000FF"/>
                </a:solidFill>
              </a:rPr>
              <a:t>November 2022</a:t>
            </a:r>
          </a:p>
        </p:txBody>
      </p:sp>
      <p:sp>
        <p:nvSpPr>
          <p:cNvPr id="14" name="Down Arrow 13"/>
          <p:cNvSpPr/>
          <p:nvPr/>
        </p:nvSpPr>
        <p:spPr>
          <a:xfrm>
            <a:off x="11645172" y="2225431"/>
            <a:ext cx="130619" cy="8136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F4ED"/>
              </a:solidFill>
            </a:endParaRPr>
          </a:p>
        </p:txBody>
      </p:sp>
    </p:spTree>
    <p:extLst>
      <p:ext uri="{BB962C8B-B14F-4D97-AF65-F5344CB8AC3E}">
        <p14:creationId xmlns:p14="http://schemas.microsoft.com/office/powerpoint/2010/main" val="32243505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5676" y="0"/>
            <a:ext cx="3076324" cy="2078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766D66B6-BE24-1242-5D9C-1D4EFA7E8AD3}"/>
              </a:ext>
            </a:extLst>
          </p:cNvPr>
          <p:cNvPicPr>
            <a:picLocks noChangeAspect="1"/>
          </p:cNvPicPr>
          <p:nvPr/>
        </p:nvPicPr>
        <p:blipFill>
          <a:blip r:embed="rId3"/>
          <a:stretch>
            <a:fillRect/>
          </a:stretch>
        </p:blipFill>
        <p:spPr>
          <a:xfrm>
            <a:off x="0" y="1651279"/>
            <a:ext cx="10535235" cy="4737387"/>
          </a:xfrm>
          <a:prstGeom prst="rect">
            <a:avLst/>
          </a:prstGeom>
        </p:spPr>
      </p:pic>
      <p:sp>
        <p:nvSpPr>
          <p:cNvPr id="9" name="Title 8"/>
          <p:cNvSpPr>
            <a:spLocks noGrp="1"/>
          </p:cNvSpPr>
          <p:nvPr>
            <p:ph type="title"/>
          </p:nvPr>
        </p:nvSpPr>
        <p:spPr/>
        <p:txBody>
          <a:bodyPr/>
          <a:lstStyle/>
          <a:p>
            <a:r>
              <a:rPr lang="en-US" dirty="0"/>
              <a:t>July 2023CARC Meeting</a:t>
            </a:r>
            <a:br>
              <a:rPr lang="en-US" dirty="0"/>
            </a:br>
            <a:endParaRPr lang="en-US" dirty="0"/>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sp>
        <p:nvSpPr>
          <p:cNvPr id="7" name="Text Box 5"/>
          <p:cNvSpPr txBox="1">
            <a:spLocks noChangeArrowheads="1"/>
          </p:cNvSpPr>
          <p:nvPr/>
        </p:nvSpPr>
        <p:spPr bwMode="auto">
          <a:xfrm>
            <a:off x="8727535" y="6273092"/>
            <a:ext cx="3919226" cy="646331"/>
          </a:xfrm>
          <a:prstGeom prst="rect">
            <a:avLst/>
          </a:prstGeom>
          <a:noFill/>
          <a:ln w="9525" algn="ctr">
            <a:noFill/>
            <a:miter lim="800000"/>
            <a:headEnd/>
            <a:tailEnd/>
          </a:ln>
        </p:spPr>
        <p:txBody>
          <a:bodyPr wrap="square" lIns="457200">
            <a:spAutoFit/>
          </a:bodyPr>
          <a:lstStyle/>
          <a:p>
            <a:pPr marL="742950" indent="-285750" algn="ctr">
              <a:spcBef>
                <a:spcPct val="50000"/>
              </a:spcBef>
            </a:pPr>
            <a:r>
              <a:rPr lang="en-US" sz="1800" b="1" dirty="0">
                <a:solidFill>
                  <a:srgbClr val="0000FF"/>
                </a:solidFill>
              </a:rPr>
              <a:t>SOURCE: CNPPID www.cnppid.com</a:t>
            </a:r>
          </a:p>
        </p:txBody>
      </p:sp>
      <p:sp>
        <p:nvSpPr>
          <p:cNvPr id="8" name="Oval 7"/>
          <p:cNvSpPr/>
          <p:nvPr/>
        </p:nvSpPr>
        <p:spPr>
          <a:xfrm>
            <a:off x="2460992" y="4484624"/>
            <a:ext cx="510746" cy="2224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376085" y="4143270"/>
            <a:ext cx="510746" cy="1742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9680469" y="4132113"/>
            <a:ext cx="510746" cy="2172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9627768" y="6091769"/>
            <a:ext cx="510746" cy="2512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376085" y="6107810"/>
            <a:ext cx="510746" cy="2351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433749" y="2522660"/>
            <a:ext cx="510746" cy="2351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9680469" y="2545016"/>
            <a:ext cx="510746" cy="2224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9721820" y="5713994"/>
            <a:ext cx="510746" cy="2224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0992C75-E4CD-4540-DCD7-10E0F5B43D2A}"/>
              </a:ext>
            </a:extLst>
          </p:cNvPr>
          <p:cNvSpPr/>
          <p:nvPr/>
        </p:nvSpPr>
        <p:spPr>
          <a:xfrm>
            <a:off x="9627768" y="4529699"/>
            <a:ext cx="510746" cy="2224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9B5657F-74C3-0FC0-EE18-593A6ECC2622}"/>
              </a:ext>
            </a:extLst>
          </p:cNvPr>
          <p:cNvSpPr/>
          <p:nvPr/>
        </p:nvSpPr>
        <p:spPr>
          <a:xfrm>
            <a:off x="2429514" y="5713994"/>
            <a:ext cx="510746" cy="2224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2195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NATIONAL DROUGHT MITIGATION CENTER</a:t>
            </a:r>
            <a:endParaRPr lang="en-US" dirty="0"/>
          </a:p>
        </p:txBody>
      </p:sp>
      <p:pic>
        <p:nvPicPr>
          <p:cNvPr id="4" name="Picture 3">
            <a:extLst>
              <a:ext uri="{FF2B5EF4-FFF2-40B4-BE49-F238E27FC236}">
                <a16:creationId xmlns:a16="http://schemas.microsoft.com/office/drawing/2014/main" id="{5B019660-0C3C-E38E-CF63-16AD70E33DA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982123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576650"/>
            <a:ext cx="10058400" cy="1120346"/>
          </a:xfrm>
        </p:spPr>
        <p:txBody>
          <a:bodyPr>
            <a:normAutofit fontScale="90000"/>
          </a:bodyPr>
          <a:lstStyle/>
          <a:p>
            <a:pPr algn="ctr"/>
            <a:r>
              <a:rPr lang="en-US" sz="7200" b="1" dirty="0">
                <a:solidFill>
                  <a:srgbClr val="0000FF"/>
                </a:solidFill>
              </a:rPr>
              <a:t>Lake </a:t>
            </a:r>
            <a:r>
              <a:rPr lang="en-US" sz="7200" b="1" dirty="0" err="1">
                <a:solidFill>
                  <a:srgbClr val="0000FF"/>
                </a:solidFill>
              </a:rPr>
              <a:t>McConaughy</a:t>
            </a:r>
            <a:br>
              <a:rPr lang="en-US" sz="3600" b="1" dirty="0">
                <a:solidFill>
                  <a:srgbClr val="0000FF"/>
                </a:solidFill>
              </a:rPr>
            </a:br>
            <a:endParaRPr lang="en-US" dirty="0"/>
          </a:p>
        </p:txBody>
      </p:sp>
      <p:sp>
        <p:nvSpPr>
          <p:cNvPr id="3" name="Content Placeholder 2"/>
          <p:cNvSpPr>
            <a:spLocks noGrp="1"/>
          </p:cNvSpPr>
          <p:nvPr>
            <p:ph idx="1"/>
          </p:nvPr>
        </p:nvSpPr>
        <p:spPr>
          <a:xfrm>
            <a:off x="1182848" y="1696996"/>
            <a:ext cx="9622172" cy="4555523"/>
          </a:xfrm>
        </p:spPr>
        <p:txBody>
          <a:bodyPr>
            <a:normAutofit fontScale="92500" lnSpcReduction="20000"/>
          </a:bodyPr>
          <a:lstStyle/>
          <a:p>
            <a:pPr>
              <a:lnSpc>
                <a:spcPct val="150000"/>
              </a:lnSpc>
            </a:pPr>
            <a:r>
              <a:rPr lang="en-US" dirty="0"/>
              <a:t>Civil engineer Tyler Thulin reported that Lake McConaughy’s elevation currently is 3,234.9 feet (976,700 acre-feet, or 56% of maximum volume).  This elevation is up 0.9 feet from the June meeting and Thulin reported that normally at this time of year the elevation would have dropped four to five feet.  Inflows are around 1400 cubic feet per second (</a:t>
            </a:r>
            <a:r>
              <a:rPr lang="en-US" dirty="0" err="1"/>
              <a:t>cfs</a:t>
            </a:r>
            <a:r>
              <a:rPr lang="en-US" dirty="0"/>
              <a:t>), which is up 500 </a:t>
            </a:r>
            <a:r>
              <a:rPr lang="en-US" dirty="0" err="1"/>
              <a:t>cfs</a:t>
            </a:r>
            <a:r>
              <a:rPr lang="en-US" dirty="0"/>
              <a:t> in the past two weeks and outflows are about 900 </a:t>
            </a:r>
            <a:r>
              <a:rPr lang="en-US" dirty="0" err="1"/>
              <a:t>cfs</a:t>
            </a:r>
            <a:r>
              <a:rPr lang="en-US" dirty="0"/>
              <a:t>.  Thulin also reported that flows in the South Platte River continue to be at a very high level and that should last for at least the next week.  All current water passing through Central’s diversion dam is from the South Platte.  Current outflows from McConaughy are being released for Gerald Gentleman Station cooling and for irrigation in the </a:t>
            </a:r>
            <a:r>
              <a:rPr lang="en-US" dirty="0" err="1"/>
              <a:t>Glendo</a:t>
            </a:r>
            <a:r>
              <a:rPr lang="en-US" dirty="0"/>
              <a:t> canals.</a:t>
            </a:r>
          </a:p>
          <a:p>
            <a:pPr>
              <a:lnSpc>
                <a:spcPct val="150000"/>
              </a:lnSpc>
            </a:pPr>
            <a:r>
              <a:rPr lang="en-US" b="1" dirty="0">
                <a:solidFill>
                  <a:srgbClr val="0000FF"/>
                </a:solidFill>
              </a:rPr>
              <a:t>SOURCE: CNPPID News Release July 6, 2023</a:t>
            </a:r>
          </a:p>
          <a:p>
            <a:pPr marL="742950" indent="-285750" algn="ctr">
              <a:spcBef>
                <a:spcPct val="50000"/>
              </a:spcBef>
            </a:pPr>
            <a:r>
              <a:rPr lang="en-US" b="1" dirty="0">
                <a:solidFill>
                  <a:srgbClr val="0000FF"/>
                </a:solidFill>
              </a:rPr>
              <a:t> www.cnppid.com</a:t>
            </a:r>
          </a:p>
          <a:p>
            <a:endParaRPr lang="en-US" dirty="0"/>
          </a:p>
        </p:txBody>
      </p:sp>
      <p:sp>
        <p:nvSpPr>
          <p:cNvPr id="4" name="Footer Placeholder 3"/>
          <p:cNvSpPr>
            <a:spLocks noGrp="1"/>
          </p:cNvSpPr>
          <p:nvPr>
            <p:ph type="ftr" sz="quarter" idx="11"/>
          </p:nvPr>
        </p:nvSpPr>
        <p:spPr/>
        <p:txBody>
          <a:bodyPr/>
          <a:lstStyle/>
          <a:p>
            <a:r>
              <a:rPr lang="en-US"/>
              <a:t>NATIONAL DROUGHT MITIGATION CENTER</a:t>
            </a:r>
            <a:endParaRPr lang="en-US" dirty="0"/>
          </a:p>
        </p:txBody>
      </p:sp>
    </p:spTree>
    <p:extLst>
      <p:ext uri="{BB962C8B-B14F-4D97-AF65-F5344CB8AC3E}">
        <p14:creationId xmlns:p14="http://schemas.microsoft.com/office/powerpoint/2010/main" val="15325524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44B5080-5131-4C2F-B7E3-ABBC30E5644F}"/>
              </a:ext>
            </a:extLst>
          </p:cNvPr>
          <p:cNvSpPr>
            <a:spLocks noGrp="1"/>
          </p:cNvSpPr>
          <p:nvPr>
            <p:ph type="ftr" sz="quarter" idx="11"/>
          </p:nvPr>
        </p:nvSpPr>
        <p:spPr/>
        <p:txBody>
          <a:bodyPr/>
          <a:lstStyle/>
          <a:p>
            <a:r>
              <a:rPr lang="en-US"/>
              <a:t>NATIONAL DROUGHT MITIGATION CENTER</a:t>
            </a:r>
            <a:endParaRPr lang="en-US" dirty="0"/>
          </a:p>
        </p:txBody>
      </p:sp>
      <p:pic>
        <p:nvPicPr>
          <p:cNvPr id="3" name="Picture 2">
            <a:extLst>
              <a:ext uri="{FF2B5EF4-FFF2-40B4-BE49-F238E27FC236}">
                <a16:creationId xmlns:a16="http://schemas.microsoft.com/office/drawing/2014/main" id="{8ACA0764-6E7D-E580-F304-8EE27AD0C6F9}"/>
              </a:ext>
            </a:extLst>
          </p:cNvPr>
          <p:cNvPicPr>
            <a:picLocks noChangeAspect="1"/>
          </p:cNvPicPr>
          <p:nvPr/>
        </p:nvPicPr>
        <p:blipFill>
          <a:blip r:embed="rId2"/>
          <a:stretch>
            <a:fillRect/>
          </a:stretch>
        </p:blipFill>
        <p:spPr>
          <a:xfrm>
            <a:off x="3411958" y="0"/>
            <a:ext cx="5368083" cy="6858000"/>
          </a:xfrm>
          <a:prstGeom prst="rect">
            <a:avLst/>
          </a:prstGeom>
        </p:spPr>
      </p:pic>
    </p:spTree>
    <p:extLst>
      <p:ext uri="{BB962C8B-B14F-4D97-AF65-F5344CB8AC3E}">
        <p14:creationId xmlns:p14="http://schemas.microsoft.com/office/powerpoint/2010/main" val="21120107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72633C8-3A76-433E-8211-711AA104C6A9}"/>
              </a:ext>
            </a:extLst>
          </p:cNvPr>
          <p:cNvSpPr>
            <a:spLocks noGrp="1"/>
          </p:cNvSpPr>
          <p:nvPr>
            <p:ph type="ftr" sz="quarter" idx="11"/>
          </p:nvPr>
        </p:nvSpPr>
        <p:spPr/>
        <p:txBody>
          <a:bodyPr/>
          <a:lstStyle/>
          <a:p>
            <a:r>
              <a:rPr lang="en-US"/>
              <a:t>NATIONAL DROUGHT MITIGATION CENTER</a:t>
            </a:r>
            <a:endParaRPr lang="en-US" dirty="0"/>
          </a:p>
        </p:txBody>
      </p:sp>
      <p:pic>
        <p:nvPicPr>
          <p:cNvPr id="5" name="Picture 4">
            <a:extLst>
              <a:ext uri="{FF2B5EF4-FFF2-40B4-BE49-F238E27FC236}">
                <a16:creationId xmlns:a16="http://schemas.microsoft.com/office/drawing/2014/main" id="{7F0AE151-9CD4-3417-2033-46C5C67CD4D8}"/>
              </a:ext>
            </a:extLst>
          </p:cNvPr>
          <p:cNvPicPr>
            <a:picLocks noChangeAspect="1"/>
          </p:cNvPicPr>
          <p:nvPr/>
        </p:nvPicPr>
        <p:blipFill>
          <a:blip r:embed="rId2"/>
          <a:stretch>
            <a:fillRect/>
          </a:stretch>
        </p:blipFill>
        <p:spPr>
          <a:xfrm>
            <a:off x="0" y="0"/>
            <a:ext cx="5713537" cy="4356608"/>
          </a:xfrm>
          <a:prstGeom prst="rect">
            <a:avLst/>
          </a:prstGeom>
        </p:spPr>
      </p:pic>
      <p:pic>
        <p:nvPicPr>
          <p:cNvPr id="8" name="Picture 7">
            <a:extLst>
              <a:ext uri="{FF2B5EF4-FFF2-40B4-BE49-F238E27FC236}">
                <a16:creationId xmlns:a16="http://schemas.microsoft.com/office/drawing/2014/main" id="{2D2BF459-6B12-73EF-6B58-B81622FCFBD3}"/>
              </a:ext>
            </a:extLst>
          </p:cNvPr>
          <p:cNvPicPr>
            <a:picLocks noChangeAspect="1"/>
          </p:cNvPicPr>
          <p:nvPr/>
        </p:nvPicPr>
        <p:blipFill>
          <a:blip r:embed="rId3"/>
          <a:stretch>
            <a:fillRect/>
          </a:stretch>
        </p:blipFill>
        <p:spPr>
          <a:xfrm>
            <a:off x="5559552" y="1810347"/>
            <a:ext cx="6632448" cy="5080743"/>
          </a:xfrm>
          <a:prstGeom prst="rect">
            <a:avLst/>
          </a:prstGeom>
        </p:spPr>
      </p:pic>
    </p:spTree>
    <p:extLst>
      <p:ext uri="{BB962C8B-B14F-4D97-AF65-F5344CB8AC3E}">
        <p14:creationId xmlns:p14="http://schemas.microsoft.com/office/powerpoint/2010/main" val="31264025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DAC9A-8DA7-4A40-8283-59510D3D7F18}"/>
              </a:ext>
            </a:extLst>
          </p:cNvPr>
          <p:cNvSpPr>
            <a:spLocks noGrp="1"/>
          </p:cNvSpPr>
          <p:nvPr>
            <p:ph type="title"/>
          </p:nvPr>
        </p:nvSpPr>
        <p:spPr>
          <a:xfrm>
            <a:off x="0" y="2481882"/>
            <a:ext cx="4085668" cy="2286000"/>
          </a:xfrm>
        </p:spPr>
        <p:txBody>
          <a:bodyPr/>
          <a:lstStyle/>
          <a:p>
            <a:pPr algn="ctr"/>
            <a:r>
              <a:rPr lang="en-US" b="1" dirty="0"/>
              <a:t>North Platte Basin data</a:t>
            </a:r>
          </a:p>
        </p:txBody>
      </p:sp>
      <p:sp>
        <p:nvSpPr>
          <p:cNvPr id="4" name="Text Placeholder 3">
            <a:extLst>
              <a:ext uri="{FF2B5EF4-FFF2-40B4-BE49-F238E27FC236}">
                <a16:creationId xmlns:a16="http://schemas.microsoft.com/office/drawing/2014/main" id="{28B8F49D-FB11-443A-B85A-5D4C319A0926}"/>
              </a:ext>
            </a:extLst>
          </p:cNvPr>
          <p:cNvSpPr>
            <a:spLocks noGrp="1"/>
          </p:cNvSpPr>
          <p:nvPr>
            <p:ph type="body" sz="half" idx="2"/>
          </p:nvPr>
        </p:nvSpPr>
        <p:spPr>
          <a:xfrm>
            <a:off x="4186106" y="6233281"/>
            <a:ext cx="7222922" cy="226504"/>
          </a:xfrm>
        </p:spPr>
        <p:txBody>
          <a:bodyPr>
            <a:noAutofit/>
          </a:bodyPr>
          <a:lstStyle/>
          <a:p>
            <a:r>
              <a:rPr lang="en-US" sz="1600" b="1" dirty="0">
                <a:solidFill>
                  <a:schemeClr val="tx1"/>
                </a:solidFill>
              </a:rPr>
              <a:t>https://www.usbr.gov/gp/lakes_reservoirs/wareprts/main_menu.html#supply</a:t>
            </a:r>
          </a:p>
        </p:txBody>
      </p:sp>
      <p:sp>
        <p:nvSpPr>
          <p:cNvPr id="5" name="Footer Placeholder 4">
            <a:extLst>
              <a:ext uri="{FF2B5EF4-FFF2-40B4-BE49-F238E27FC236}">
                <a16:creationId xmlns:a16="http://schemas.microsoft.com/office/drawing/2014/main" id="{B3998974-F575-44EF-A29B-D4331B8191AC}"/>
              </a:ext>
            </a:extLst>
          </p:cNvPr>
          <p:cNvSpPr>
            <a:spLocks noGrp="1"/>
          </p:cNvSpPr>
          <p:nvPr>
            <p:ph type="ftr" sz="quarter" idx="11"/>
          </p:nvPr>
        </p:nvSpPr>
        <p:spPr/>
        <p:txBody>
          <a:bodyPr/>
          <a:lstStyle/>
          <a:p>
            <a:r>
              <a:rPr lang="en-US"/>
              <a:t>NATIONAL DROUGHT MITIGATION CENTER</a:t>
            </a:r>
            <a:endParaRPr lang="en-US" dirty="0"/>
          </a:p>
        </p:txBody>
      </p:sp>
      <p:pic>
        <p:nvPicPr>
          <p:cNvPr id="9" name="Content Placeholder 8">
            <a:extLst>
              <a:ext uri="{FF2B5EF4-FFF2-40B4-BE49-F238E27FC236}">
                <a16:creationId xmlns:a16="http://schemas.microsoft.com/office/drawing/2014/main" id="{61FD25CB-DD23-4790-B77C-1F5BBD693051}"/>
              </a:ext>
            </a:extLst>
          </p:cNvPr>
          <p:cNvPicPr>
            <a:picLocks noGrp="1" noChangeAspect="1"/>
          </p:cNvPicPr>
          <p:nvPr>
            <p:ph idx="1"/>
          </p:nvPr>
        </p:nvPicPr>
        <p:blipFill>
          <a:blip r:embed="rId2"/>
          <a:stretch>
            <a:fillRect/>
          </a:stretch>
        </p:blipFill>
        <p:spPr>
          <a:xfrm>
            <a:off x="4101597" y="1182848"/>
            <a:ext cx="8052657" cy="4269996"/>
          </a:xfrm>
        </p:spPr>
      </p:pic>
    </p:spTree>
    <p:extLst>
      <p:ext uri="{BB962C8B-B14F-4D97-AF65-F5344CB8AC3E}">
        <p14:creationId xmlns:p14="http://schemas.microsoft.com/office/powerpoint/2010/main" val="20902488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7CADEE3-C048-4691-8521-30DC8CCAF7B6}"/>
              </a:ext>
            </a:extLst>
          </p:cNvPr>
          <p:cNvSpPr>
            <a:spLocks noGrp="1"/>
          </p:cNvSpPr>
          <p:nvPr>
            <p:ph type="ftr" sz="quarter" idx="11"/>
          </p:nvPr>
        </p:nvSpPr>
        <p:spPr/>
        <p:txBody>
          <a:bodyPr/>
          <a:lstStyle/>
          <a:p>
            <a:r>
              <a:rPr lang="en-US"/>
              <a:t>NATIONAL DROUGHT MITIGATION CENTER</a:t>
            </a:r>
            <a:endParaRPr lang="en-US" dirty="0"/>
          </a:p>
        </p:txBody>
      </p:sp>
      <p:sp>
        <p:nvSpPr>
          <p:cNvPr id="6" name="Title 5">
            <a:extLst>
              <a:ext uri="{FF2B5EF4-FFF2-40B4-BE49-F238E27FC236}">
                <a16:creationId xmlns:a16="http://schemas.microsoft.com/office/drawing/2014/main" id="{6490DCF2-073B-4CEA-88D3-54D7E8B0A79F}"/>
              </a:ext>
            </a:extLst>
          </p:cNvPr>
          <p:cNvSpPr>
            <a:spLocks noGrp="1"/>
          </p:cNvSpPr>
          <p:nvPr>
            <p:ph type="title" idx="4294967295"/>
          </p:nvPr>
        </p:nvSpPr>
        <p:spPr>
          <a:xfrm>
            <a:off x="735741" y="-692398"/>
            <a:ext cx="10058400" cy="1450975"/>
          </a:xfrm>
        </p:spPr>
        <p:txBody>
          <a:bodyPr/>
          <a:lstStyle/>
          <a:p>
            <a:pPr algn="ctr"/>
            <a:r>
              <a:rPr lang="en-US" b="1" dirty="0"/>
              <a:t>North Platte River Basin Inflow</a:t>
            </a:r>
          </a:p>
        </p:txBody>
      </p:sp>
      <p:pic>
        <p:nvPicPr>
          <p:cNvPr id="12" name="Content Placeholder 11">
            <a:extLst>
              <a:ext uri="{FF2B5EF4-FFF2-40B4-BE49-F238E27FC236}">
                <a16:creationId xmlns:a16="http://schemas.microsoft.com/office/drawing/2014/main" id="{43CF94CE-61A3-4418-BBE0-6F115D3D89D6}"/>
              </a:ext>
            </a:extLst>
          </p:cNvPr>
          <p:cNvPicPr>
            <a:picLocks noGrp="1" noChangeAspect="1"/>
          </p:cNvPicPr>
          <p:nvPr>
            <p:ph sz="half" idx="4294967295"/>
          </p:nvPr>
        </p:nvPicPr>
        <p:blipFill>
          <a:blip r:embed="rId2"/>
          <a:stretch>
            <a:fillRect/>
          </a:stretch>
        </p:blipFill>
        <p:spPr>
          <a:xfrm>
            <a:off x="1068810" y="867445"/>
            <a:ext cx="9392262" cy="1892300"/>
          </a:xfrm>
        </p:spPr>
      </p:pic>
      <p:pic>
        <p:nvPicPr>
          <p:cNvPr id="14" name="Content Placeholder 13">
            <a:extLst>
              <a:ext uri="{FF2B5EF4-FFF2-40B4-BE49-F238E27FC236}">
                <a16:creationId xmlns:a16="http://schemas.microsoft.com/office/drawing/2014/main" id="{98CC1C17-CF3B-42B1-8C6E-C37F9E1CB15B}"/>
              </a:ext>
            </a:extLst>
          </p:cNvPr>
          <p:cNvPicPr>
            <a:picLocks noGrp="1" noChangeAspect="1"/>
          </p:cNvPicPr>
          <p:nvPr>
            <p:ph sz="quarter" idx="4294967295"/>
          </p:nvPr>
        </p:nvPicPr>
        <p:blipFill>
          <a:blip r:embed="rId3"/>
          <a:stretch>
            <a:fillRect/>
          </a:stretch>
        </p:blipFill>
        <p:spPr>
          <a:xfrm>
            <a:off x="1902619" y="2695575"/>
            <a:ext cx="8386762" cy="4162425"/>
          </a:xfrm>
        </p:spPr>
      </p:pic>
    </p:spTree>
    <p:extLst>
      <p:ext uri="{BB962C8B-B14F-4D97-AF65-F5344CB8AC3E}">
        <p14:creationId xmlns:p14="http://schemas.microsoft.com/office/powerpoint/2010/main" val="14562354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7CADEE3-C048-4691-8521-30DC8CCAF7B6}"/>
              </a:ext>
            </a:extLst>
          </p:cNvPr>
          <p:cNvSpPr>
            <a:spLocks noGrp="1"/>
          </p:cNvSpPr>
          <p:nvPr>
            <p:ph type="ftr" sz="quarter" idx="11"/>
          </p:nvPr>
        </p:nvSpPr>
        <p:spPr/>
        <p:txBody>
          <a:bodyPr/>
          <a:lstStyle/>
          <a:p>
            <a:r>
              <a:rPr lang="en-US"/>
              <a:t>NATIONAL DROUGHT MITIGATION CENTER</a:t>
            </a:r>
            <a:endParaRPr lang="en-US" dirty="0"/>
          </a:p>
        </p:txBody>
      </p:sp>
      <p:sp>
        <p:nvSpPr>
          <p:cNvPr id="6" name="Title 5">
            <a:extLst>
              <a:ext uri="{FF2B5EF4-FFF2-40B4-BE49-F238E27FC236}">
                <a16:creationId xmlns:a16="http://schemas.microsoft.com/office/drawing/2014/main" id="{6490DCF2-073B-4CEA-88D3-54D7E8B0A79F}"/>
              </a:ext>
            </a:extLst>
          </p:cNvPr>
          <p:cNvSpPr>
            <a:spLocks noGrp="1"/>
          </p:cNvSpPr>
          <p:nvPr>
            <p:ph type="title" idx="4294967295"/>
          </p:nvPr>
        </p:nvSpPr>
        <p:spPr>
          <a:xfrm>
            <a:off x="760908" y="-251605"/>
            <a:ext cx="10058400" cy="1450975"/>
          </a:xfrm>
        </p:spPr>
        <p:txBody>
          <a:bodyPr/>
          <a:lstStyle/>
          <a:p>
            <a:pPr algn="ctr"/>
            <a:r>
              <a:rPr lang="en-US" b="1" dirty="0"/>
              <a:t>North Platte River Basin Storage</a:t>
            </a:r>
          </a:p>
        </p:txBody>
      </p:sp>
      <p:pic>
        <p:nvPicPr>
          <p:cNvPr id="3" name="Picture 2">
            <a:extLst>
              <a:ext uri="{FF2B5EF4-FFF2-40B4-BE49-F238E27FC236}">
                <a16:creationId xmlns:a16="http://schemas.microsoft.com/office/drawing/2014/main" id="{2D80DE59-895C-43F1-8321-F7D5DDE90A76}"/>
              </a:ext>
            </a:extLst>
          </p:cNvPr>
          <p:cNvPicPr>
            <a:picLocks noChangeAspect="1"/>
          </p:cNvPicPr>
          <p:nvPr/>
        </p:nvPicPr>
        <p:blipFill>
          <a:blip r:embed="rId2"/>
          <a:stretch>
            <a:fillRect/>
          </a:stretch>
        </p:blipFill>
        <p:spPr>
          <a:xfrm>
            <a:off x="1066800" y="1765634"/>
            <a:ext cx="10058400" cy="4333607"/>
          </a:xfrm>
          <a:prstGeom prst="rect">
            <a:avLst/>
          </a:prstGeom>
        </p:spPr>
      </p:pic>
    </p:spTree>
    <p:extLst>
      <p:ext uri="{BB962C8B-B14F-4D97-AF65-F5344CB8AC3E}">
        <p14:creationId xmlns:p14="http://schemas.microsoft.com/office/powerpoint/2010/main" val="9371068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387" y="0"/>
            <a:ext cx="10058400" cy="1450757"/>
          </a:xfrm>
        </p:spPr>
        <p:txBody>
          <a:bodyPr/>
          <a:lstStyle/>
          <a:p>
            <a:pPr algn="ctr"/>
            <a:r>
              <a:rPr lang="en-US" b="1" dirty="0">
                <a:solidFill>
                  <a:srgbClr val="0000FF"/>
                </a:solidFill>
              </a:rPr>
              <a:t>North Platte River Basin</a:t>
            </a:r>
            <a:endParaRPr lang="en-US" dirty="0"/>
          </a:p>
        </p:txBody>
      </p:sp>
      <p:sp>
        <p:nvSpPr>
          <p:cNvPr id="4" name="Footer Placeholder 3"/>
          <p:cNvSpPr>
            <a:spLocks noGrp="1"/>
          </p:cNvSpPr>
          <p:nvPr>
            <p:ph type="ftr" sz="quarter" idx="11"/>
          </p:nvPr>
        </p:nvSpPr>
        <p:spPr/>
        <p:txBody>
          <a:bodyPr/>
          <a:lstStyle/>
          <a:p>
            <a:r>
              <a:rPr lang="en-US"/>
              <a:t>NATIONAL DROUGHT MITIGATION CENTER</a:t>
            </a:r>
            <a:endParaRPr lang="en-US" dirty="0"/>
          </a:p>
        </p:txBody>
      </p:sp>
      <p:sp>
        <p:nvSpPr>
          <p:cNvPr id="3" name="Content Placeholder 2"/>
          <p:cNvSpPr>
            <a:spLocks noGrp="1"/>
          </p:cNvSpPr>
          <p:nvPr>
            <p:ph idx="4294967295"/>
          </p:nvPr>
        </p:nvSpPr>
        <p:spPr>
          <a:xfrm>
            <a:off x="77075" y="2317481"/>
            <a:ext cx="10058400" cy="4022725"/>
          </a:xfrm>
        </p:spPr>
        <p:txBody>
          <a:bodyPr/>
          <a:lstStyle/>
          <a:p>
            <a:r>
              <a:rPr lang="en-US" sz="2800" b="1" u="sng" dirty="0" err="1"/>
              <a:t>Seminoe</a:t>
            </a:r>
            <a:r>
              <a:rPr lang="en-US" sz="2800" b="1" u="sng" dirty="0"/>
              <a:t>:</a:t>
            </a:r>
            <a:r>
              <a:rPr lang="en-US" sz="2800" b="1" dirty="0"/>
              <a:t>  </a:t>
            </a:r>
            <a:r>
              <a:rPr lang="en-US" dirty="0"/>
              <a:t>83.4% of conservation pool, </a:t>
            </a:r>
            <a:r>
              <a:rPr lang="en-US" dirty="0">
                <a:solidFill>
                  <a:srgbClr val="FF0000"/>
                </a:solidFill>
              </a:rPr>
              <a:t>45.9% last CARC meeting</a:t>
            </a:r>
          </a:p>
          <a:p>
            <a:r>
              <a:rPr lang="en-US" sz="2800" b="1" u="sng" dirty="0"/>
              <a:t>Pathfinder:</a:t>
            </a:r>
            <a:r>
              <a:rPr lang="en-US" sz="2800" dirty="0"/>
              <a:t> </a:t>
            </a:r>
            <a:r>
              <a:rPr lang="en-US" dirty="0"/>
              <a:t>66.0% of conservation pool, </a:t>
            </a:r>
            <a:r>
              <a:rPr lang="en-US" dirty="0">
                <a:solidFill>
                  <a:srgbClr val="FF0000"/>
                </a:solidFill>
              </a:rPr>
              <a:t>31.2% last CARC meeting</a:t>
            </a:r>
            <a:endParaRPr lang="en-US" dirty="0"/>
          </a:p>
          <a:p>
            <a:r>
              <a:rPr lang="en-US" sz="2800" b="1" u="sng" dirty="0" err="1"/>
              <a:t>Glendo</a:t>
            </a:r>
            <a:r>
              <a:rPr lang="en-US" sz="2800" b="1" u="sng" dirty="0"/>
              <a:t>:</a:t>
            </a:r>
            <a:r>
              <a:rPr lang="en-US" sz="2800" b="1" dirty="0"/>
              <a:t> </a:t>
            </a:r>
            <a:r>
              <a:rPr lang="en-US" dirty="0"/>
              <a:t>90.0% of conservation pool, </a:t>
            </a:r>
            <a:r>
              <a:rPr lang="en-US" dirty="0">
                <a:solidFill>
                  <a:srgbClr val="FF0000"/>
                </a:solidFill>
              </a:rPr>
              <a:t>36.7% last CARC meeting</a:t>
            </a:r>
            <a:endParaRPr lang="en-US" dirty="0"/>
          </a:p>
          <a:p>
            <a:r>
              <a:rPr lang="en-US" sz="2800" b="1" u="sng" dirty="0" err="1"/>
              <a:t>Alcova</a:t>
            </a:r>
            <a:r>
              <a:rPr lang="en-US" sz="2800" b="1" u="sng" dirty="0"/>
              <a:t>:</a:t>
            </a:r>
            <a:r>
              <a:rPr lang="en-US" sz="2800" dirty="0"/>
              <a:t>  </a:t>
            </a:r>
            <a:r>
              <a:rPr lang="en-US" dirty="0"/>
              <a:t>98.0% of conservation pool, </a:t>
            </a:r>
            <a:r>
              <a:rPr lang="en-US" dirty="0">
                <a:solidFill>
                  <a:srgbClr val="FF0000"/>
                </a:solidFill>
              </a:rPr>
              <a:t>85.1% last CARC meeting</a:t>
            </a:r>
            <a:endParaRPr lang="en-US" b="1" u="sng" dirty="0"/>
          </a:p>
          <a:p>
            <a:endParaRPr lang="en-US" dirty="0"/>
          </a:p>
        </p:txBody>
      </p:sp>
      <p:sp>
        <p:nvSpPr>
          <p:cNvPr id="7" name="Text Box 5"/>
          <p:cNvSpPr txBox="1">
            <a:spLocks noChangeArrowheads="1"/>
          </p:cNvSpPr>
          <p:nvPr/>
        </p:nvSpPr>
        <p:spPr bwMode="auto">
          <a:xfrm>
            <a:off x="-329726" y="5769951"/>
            <a:ext cx="7875662" cy="646331"/>
          </a:xfrm>
          <a:prstGeom prst="rect">
            <a:avLst/>
          </a:prstGeom>
          <a:noFill/>
          <a:ln w="9525" algn="ctr">
            <a:noFill/>
            <a:miter lim="800000"/>
            <a:headEnd/>
            <a:tailEnd/>
          </a:ln>
        </p:spPr>
        <p:txBody>
          <a:bodyPr wrap="square" lIns="457200">
            <a:spAutoFit/>
          </a:bodyPr>
          <a:lstStyle/>
          <a:p>
            <a:pPr marL="742950" indent="-285750" algn="ctr">
              <a:spcBef>
                <a:spcPct val="50000"/>
              </a:spcBef>
            </a:pPr>
            <a:r>
              <a:rPr lang="en-US" sz="1800" b="1" dirty="0">
                <a:solidFill>
                  <a:srgbClr val="0000FF"/>
                </a:solidFill>
              </a:rPr>
              <a:t>Source: BOR  https://www.usbr.gov/gp/lakes_reservoirs/wyoming_lakes.html</a:t>
            </a:r>
            <a:endParaRPr lang="en-US" sz="1800" b="1" dirty="0">
              <a:solidFill>
                <a:srgbClr val="0066FF"/>
              </a:solidFill>
            </a:endParaRPr>
          </a:p>
        </p:txBody>
      </p:sp>
      <p:pic>
        <p:nvPicPr>
          <p:cNvPr id="8" name="Picture 7">
            <a:extLst>
              <a:ext uri="{FF2B5EF4-FFF2-40B4-BE49-F238E27FC236}">
                <a16:creationId xmlns:a16="http://schemas.microsoft.com/office/drawing/2014/main" id="{C55B7CD3-5A31-4D6E-B45F-EC9ADB8692D5}"/>
              </a:ext>
            </a:extLst>
          </p:cNvPr>
          <p:cNvPicPr>
            <a:picLocks noChangeAspect="1"/>
          </p:cNvPicPr>
          <p:nvPr/>
        </p:nvPicPr>
        <p:blipFill>
          <a:blip r:embed="rId2"/>
          <a:stretch>
            <a:fillRect/>
          </a:stretch>
        </p:blipFill>
        <p:spPr>
          <a:xfrm>
            <a:off x="7761686" y="2835274"/>
            <a:ext cx="4430314" cy="4022725"/>
          </a:xfrm>
          <a:prstGeom prst="rect">
            <a:avLst/>
          </a:prstGeom>
        </p:spPr>
      </p:pic>
    </p:spTree>
    <p:extLst>
      <p:ext uri="{BB962C8B-B14F-4D97-AF65-F5344CB8AC3E}">
        <p14:creationId xmlns:p14="http://schemas.microsoft.com/office/powerpoint/2010/main" val="2056339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5090A4-6FC7-8128-EDBA-F6D7659A1668}"/>
              </a:ext>
            </a:extLst>
          </p:cNvPr>
          <p:cNvPicPr>
            <a:picLocks noChangeAspect="1"/>
          </p:cNvPicPr>
          <p:nvPr/>
        </p:nvPicPr>
        <p:blipFill>
          <a:blip r:embed="rId2"/>
          <a:stretch>
            <a:fillRect/>
          </a:stretch>
        </p:blipFill>
        <p:spPr>
          <a:xfrm>
            <a:off x="1658112" y="0"/>
            <a:ext cx="8875776" cy="6858000"/>
          </a:xfrm>
          <a:prstGeom prst="rect">
            <a:avLst/>
          </a:prstGeom>
        </p:spPr>
      </p:pic>
      <p:sp>
        <p:nvSpPr>
          <p:cNvPr id="2" name="Footer Placeholder 1"/>
          <p:cNvSpPr>
            <a:spLocks noGrp="1"/>
          </p:cNvSpPr>
          <p:nvPr>
            <p:ph type="ftr" sz="quarter" idx="11"/>
          </p:nvPr>
        </p:nvSpPr>
        <p:spPr/>
        <p:txBody>
          <a:bodyPr/>
          <a:lstStyle/>
          <a:p>
            <a:r>
              <a:rPr lang="en-US"/>
              <a:t>NATIONAL DROUGHT MITIGATION CENTER</a:t>
            </a:r>
            <a:endParaRPr lang="en-US" dirty="0"/>
          </a:p>
        </p:txBody>
      </p:sp>
      <p:sp>
        <p:nvSpPr>
          <p:cNvPr id="4" name="Oval 3"/>
          <p:cNvSpPr/>
          <p:nvPr/>
        </p:nvSpPr>
        <p:spPr>
          <a:xfrm>
            <a:off x="7414054" y="0"/>
            <a:ext cx="2833816" cy="9967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 y="3954162"/>
            <a:ext cx="3591697" cy="523220"/>
          </a:xfrm>
          <a:prstGeom prst="rect">
            <a:avLst/>
          </a:prstGeom>
          <a:noFill/>
        </p:spPr>
        <p:txBody>
          <a:bodyPr wrap="square" rtlCol="0">
            <a:spAutoFit/>
          </a:bodyPr>
          <a:lstStyle/>
          <a:p>
            <a:r>
              <a:rPr lang="en-US" sz="2800" dirty="0">
                <a:solidFill>
                  <a:srgbClr val="FF0000"/>
                </a:solidFill>
              </a:rPr>
              <a:t>Last CARC Meeting</a:t>
            </a:r>
            <a:r>
              <a:rPr lang="en-US" dirty="0">
                <a:solidFill>
                  <a:srgbClr val="FF0000"/>
                </a:solidFill>
              </a:rPr>
              <a:t>…..</a:t>
            </a:r>
          </a:p>
        </p:txBody>
      </p:sp>
    </p:spTree>
    <p:extLst>
      <p:ext uri="{BB962C8B-B14F-4D97-AF65-F5344CB8AC3E}">
        <p14:creationId xmlns:p14="http://schemas.microsoft.com/office/powerpoint/2010/main" val="6102049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387" y="0"/>
            <a:ext cx="10058400" cy="1450757"/>
          </a:xfrm>
        </p:spPr>
        <p:txBody>
          <a:bodyPr/>
          <a:lstStyle/>
          <a:p>
            <a:pPr algn="ctr"/>
            <a:r>
              <a:rPr lang="en-US" b="1" dirty="0">
                <a:solidFill>
                  <a:srgbClr val="0000FF"/>
                </a:solidFill>
              </a:rPr>
              <a:t>Republican River Basin</a:t>
            </a:r>
            <a:endParaRPr lang="en-US" dirty="0"/>
          </a:p>
        </p:txBody>
      </p:sp>
      <p:sp>
        <p:nvSpPr>
          <p:cNvPr id="4" name="Footer Placeholder 3"/>
          <p:cNvSpPr>
            <a:spLocks noGrp="1"/>
          </p:cNvSpPr>
          <p:nvPr>
            <p:ph type="ftr" sz="quarter" idx="11"/>
          </p:nvPr>
        </p:nvSpPr>
        <p:spPr/>
        <p:txBody>
          <a:bodyPr/>
          <a:lstStyle/>
          <a:p>
            <a:r>
              <a:rPr lang="en-US"/>
              <a:t>NATIONAL DROUGHT MITIGATION CENTER</a:t>
            </a:r>
            <a:endParaRPr lang="en-US" dirty="0"/>
          </a:p>
        </p:txBody>
      </p:sp>
      <p:sp>
        <p:nvSpPr>
          <p:cNvPr id="3" name="Content Placeholder 2"/>
          <p:cNvSpPr>
            <a:spLocks noGrp="1"/>
          </p:cNvSpPr>
          <p:nvPr>
            <p:ph idx="4294967295"/>
          </p:nvPr>
        </p:nvSpPr>
        <p:spPr>
          <a:xfrm>
            <a:off x="1068387" y="1813279"/>
            <a:ext cx="10058400" cy="4022725"/>
          </a:xfrm>
        </p:spPr>
        <p:txBody>
          <a:bodyPr/>
          <a:lstStyle/>
          <a:p>
            <a:r>
              <a:rPr lang="en-US" sz="2800" b="1" u="sng" dirty="0"/>
              <a:t>Hugh Butler:</a:t>
            </a:r>
            <a:r>
              <a:rPr lang="en-US" sz="2800" b="1" dirty="0"/>
              <a:t>  </a:t>
            </a:r>
            <a:r>
              <a:rPr lang="en-US" dirty="0"/>
              <a:t>44.6%(</a:t>
            </a:r>
            <a:r>
              <a:rPr lang="en-US" dirty="0">
                <a:solidFill>
                  <a:srgbClr val="FF0000"/>
                </a:solidFill>
              </a:rPr>
              <a:t>29.1%</a:t>
            </a:r>
            <a:r>
              <a:rPr lang="en-US" dirty="0"/>
              <a:t>) of conservation pool</a:t>
            </a:r>
          </a:p>
          <a:p>
            <a:r>
              <a:rPr lang="en-US" sz="2800" b="1" u="sng" dirty="0"/>
              <a:t>Enders:</a:t>
            </a:r>
            <a:r>
              <a:rPr lang="en-US" sz="2800" dirty="0"/>
              <a:t> </a:t>
            </a:r>
            <a:r>
              <a:rPr lang="en-US" dirty="0"/>
              <a:t>19.8% (</a:t>
            </a:r>
            <a:r>
              <a:rPr lang="en-US" dirty="0">
                <a:solidFill>
                  <a:srgbClr val="FF0000"/>
                </a:solidFill>
              </a:rPr>
              <a:t>14.9%</a:t>
            </a:r>
            <a:r>
              <a:rPr lang="en-US" dirty="0"/>
              <a:t>) of conservation pool</a:t>
            </a:r>
          </a:p>
          <a:p>
            <a:r>
              <a:rPr lang="en-US" sz="2800" b="1" u="sng" dirty="0"/>
              <a:t>Harry Strunk:</a:t>
            </a:r>
            <a:r>
              <a:rPr lang="en-US" sz="2800" b="1" dirty="0"/>
              <a:t> </a:t>
            </a:r>
            <a:r>
              <a:rPr lang="en-US" dirty="0"/>
              <a:t>94.5% (</a:t>
            </a:r>
            <a:r>
              <a:rPr lang="en-US" dirty="0">
                <a:solidFill>
                  <a:srgbClr val="FF0000"/>
                </a:solidFill>
              </a:rPr>
              <a:t>47.3%</a:t>
            </a:r>
            <a:r>
              <a:rPr lang="en-US" dirty="0"/>
              <a:t>) of conservation pool</a:t>
            </a:r>
          </a:p>
          <a:p>
            <a:r>
              <a:rPr lang="en-US" sz="2800" b="1" u="sng" dirty="0"/>
              <a:t>Swanson:</a:t>
            </a:r>
            <a:r>
              <a:rPr lang="en-US" sz="2800" dirty="0"/>
              <a:t> </a:t>
            </a:r>
            <a:r>
              <a:rPr lang="en-US" dirty="0"/>
              <a:t>49.9% (</a:t>
            </a:r>
            <a:r>
              <a:rPr lang="en-US" dirty="0">
                <a:solidFill>
                  <a:srgbClr val="FF0000"/>
                </a:solidFill>
              </a:rPr>
              <a:t>N/A</a:t>
            </a:r>
            <a:r>
              <a:rPr lang="en-US" dirty="0"/>
              <a:t>) of conservation pool</a:t>
            </a:r>
          </a:p>
          <a:p>
            <a:endParaRPr lang="en-US" dirty="0"/>
          </a:p>
        </p:txBody>
      </p:sp>
      <p:pic>
        <p:nvPicPr>
          <p:cNvPr id="5" name="Picture 6"/>
          <p:cNvPicPr>
            <a:picLocks noChangeAspect="1" noChangeArrowheads="1"/>
          </p:cNvPicPr>
          <p:nvPr/>
        </p:nvPicPr>
        <p:blipFill>
          <a:blip r:embed="rId2" cstate="print"/>
          <a:srcRect/>
          <a:stretch>
            <a:fillRect/>
          </a:stretch>
        </p:blipFill>
        <p:spPr bwMode="auto">
          <a:xfrm>
            <a:off x="4876800" y="3929448"/>
            <a:ext cx="6652402" cy="3019168"/>
          </a:xfrm>
          <a:prstGeom prst="rect">
            <a:avLst/>
          </a:prstGeom>
          <a:noFill/>
          <a:ln w="9525" algn="ctr">
            <a:noFill/>
            <a:miter lim="800000"/>
            <a:headEnd/>
            <a:tailEnd/>
          </a:ln>
        </p:spPr>
      </p:pic>
      <p:sp>
        <p:nvSpPr>
          <p:cNvPr id="6" name="TextBox 5"/>
          <p:cNvSpPr txBox="1"/>
          <p:nvPr/>
        </p:nvSpPr>
        <p:spPr>
          <a:xfrm>
            <a:off x="1068387" y="4079724"/>
            <a:ext cx="1960605" cy="400110"/>
          </a:xfrm>
          <a:prstGeom prst="rect">
            <a:avLst/>
          </a:prstGeom>
          <a:noFill/>
        </p:spPr>
        <p:txBody>
          <a:bodyPr wrap="square" rtlCol="0">
            <a:spAutoFit/>
          </a:bodyPr>
          <a:lstStyle/>
          <a:p>
            <a:r>
              <a:rPr lang="en-US" sz="1000" dirty="0">
                <a:solidFill>
                  <a:srgbClr val="FF0000"/>
                </a:solidFill>
              </a:rPr>
              <a:t>*values in red are from the last CARC meeting</a:t>
            </a:r>
          </a:p>
        </p:txBody>
      </p:sp>
      <p:sp>
        <p:nvSpPr>
          <p:cNvPr id="7" name="Text Box 5"/>
          <p:cNvSpPr txBox="1">
            <a:spLocks noChangeArrowheads="1"/>
          </p:cNvSpPr>
          <p:nvPr/>
        </p:nvSpPr>
        <p:spPr bwMode="auto">
          <a:xfrm>
            <a:off x="-381000" y="5869094"/>
            <a:ext cx="7086600" cy="784830"/>
          </a:xfrm>
          <a:prstGeom prst="rect">
            <a:avLst/>
          </a:prstGeom>
          <a:noFill/>
          <a:ln w="9525" algn="ctr">
            <a:noFill/>
            <a:miter lim="800000"/>
            <a:headEnd/>
            <a:tailEnd/>
          </a:ln>
        </p:spPr>
        <p:txBody>
          <a:bodyPr lIns="457200">
            <a:spAutoFit/>
          </a:bodyPr>
          <a:lstStyle/>
          <a:p>
            <a:pPr marL="742950" indent="-285750" algn="ctr">
              <a:spcBef>
                <a:spcPct val="50000"/>
              </a:spcBef>
            </a:pPr>
            <a:r>
              <a:rPr lang="en-US" sz="1800" b="1" dirty="0">
                <a:solidFill>
                  <a:srgbClr val="0000FF"/>
                </a:solidFill>
              </a:rPr>
              <a:t>Source: BOR  http://www.usbr.gov/gp/lakes_reservoirs</a:t>
            </a:r>
            <a:endParaRPr lang="en-US" sz="1800" b="1" dirty="0">
              <a:solidFill>
                <a:srgbClr val="0066FF"/>
              </a:solidFill>
            </a:endParaRPr>
          </a:p>
          <a:p>
            <a:pPr marL="742950" indent="-285750" algn="ctr">
              <a:spcBef>
                <a:spcPct val="50000"/>
              </a:spcBef>
            </a:pPr>
            <a:endParaRPr lang="en-US" sz="1800" b="1" dirty="0">
              <a:solidFill>
                <a:srgbClr val="0066FF"/>
              </a:solidFill>
            </a:endParaRPr>
          </a:p>
        </p:txBody>
      </p:sp>
    </p:spTree>
    <p:extLst>
      <p:ext uri="{BB962C8B-B14F-4D97-AF65-F5344CB8AC3E}">
        <p14:creationId xmlns:p14="http://schemas.microsoft.com/office/powerpoint/2010/main" val="36536910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00FF"/>
                </a:solidFill>
              </a:rPr>
              <a:t>Republican River Basin</a:t>
            </a:r>
            <a:endParaRPr lang="en-US" dirty="0"/>
          </a:p>
        </p:txBody>
      </p:sp>
      <p:sp>
        <p:nvSpPr>
          <p:cNvPr id="3" name="Content Placeholder 2"/>
          <p:cNvSpPr>
            <a:spLocks noGrp="1"/>
          </p:cNvSpPr>
          <p:nvPr>
            <p:ph idx="1"/>
          </p:nvPr>
        </p:nvSpPr>
        <p:spPr/>
        <p:txBody>
          <a:bodyPr/>
          <a:lstStyle/>
          <a:p>
            <a:pPr>
              <a:buNone/>
            </a:pPr>
            <a:r>
              <a:rPr lang="en-US" b="1" u="sng" dirty="0"/>
              <a:t>Harlan County Current Conditions</a:t>
            </a:r>
          </a:p>
          <a:p>
            <a:pPr>
              <a:buClr>
                <a:srgbClr val="C00000"/>
              </a:buClr>
              <a:buFont typeface="Wingdings" pitchFamily="2" charset="2"/>
              <a:buChar char="ü"/>
            </a:pPr>
            <a:r>
              <a:rPr lang="en-US" dirty="0"/>
              <a:t>Conservation Pool is 78.8% full (</a:t>
            </a:r>
            <a:r>
              <a:rPr lang="en-US" dirty="0">
                <a:solidFill>
                  <a:srgbClr val="FF0000"/>
                </a:solidFill>
              </a:rPr>
              <a:t>71.9%</a:t>
            </a:r>
            <a:r>
              <a:rPr lang="en-US" dirty="0"/>
              <a:t>) </a:t>
            </a:r>
          </a:p>
          <a:p>
            <a:pPr marL="0" indent="0">
              <a:buClr>
                <a:srgbClr val="C00000"/>
              </a:buClr>
              <a:buNone/>
            </a:pPr>
            <a:endParaRPr lang="en-US" dirty="0"/>
          </a:p>
          <a:p>
            <a:pPr>
              <a:buClr>
                <a:srgbClr val="C00000"/>
              </a:buClr>
              <a:buFont typeface="Wingdings" pitchFamily="2" charset="2"/>
              <a:buChar char="ü"/>
            </a:pPr>
            <a:r>
              <a:rPr lang="en-US" dirty="0"/>
              <a:t>247,516 Acre-Feet in storage compared to </a:t>
            </a:r>
            <a:r>
              <a:rPr lang="en-US" dirty="0">
                <a:solidFill>
                  <a:srgbClr val="FF0000"/>
                </a:solidFill>
              </a:rPr>
              <a:t>225,693</a:t>
            </a:r>
            <a:r>
              <a:rPr lang="en-US" dirty="0"/>
              <a:t> Acre-Feet (AF) of water in storage during November 2022</a:t>
            </a:r>
          </a:p>
          <a:p>
            <a:pPr marL="0" indent="0">
              <a:buClr>
                <a:srgbClr val="C00000"/>
              </a:buClr>
              <a:buNone/>
            </a:pPr>
            <a:endParaRPr lang="en-US" dirty="0"/>
          </a:p>
          <a:p>
            <a:pPr>
              <a:buClr>
                <a:srgbClr val="C00000"/>
              </a:buClr>
              <a:buFont typeface="Wingdings" pitchFamily="2" charset="2"/>
              <a:buChar char="ü"/>
            </a:pPr>
            <a:r>
              <a:rPr lang="en-US" dirty="0"/>
              <a:t>Last year at this time, 291,658 AF was in storage (July 2022)</a:t>
            </a:r>
          </a:p>
          <a:p>
            <a:pPr marL="0" indent="0">
              <a:buClr>
                <a:srgbClr val="C00000"/>
              </a:buClr>
              <a:buNone/>
            </a:pPr>
            <a:endParaRPr lang="en-US" dirty="0"/>
          </a:p>
          <a:p>
            <a:pPr>
              <a:buClr>
                <a:srgbClr val="C00000"/>
              </a:buClr>
              <a:buFont typeface="Wingdings" pitchFamily="2" charset="2"/>
              <a:buChar char="ü"/>
            </a:pPr>
            <a:r>
              <a:rPr lang="en-US" dirty="0"/>
              <a:t>Historical average storage for this time of the year is 268,143 AF</a:t>
            </a:r>
          </a:p>
          <a:p>
            <a:endParaRPr lang="en-US" dirty="0"/>
          </a:p>
        </p:txBody>
      </p:sp>
      <p:sp>
        <p:nvSpPr>
          <p:cNvPr id="4" name="Footer Placeholder 3"/>
          <p:cNvSpPr>
            <a:spLocks noGrp="1"/>
          </p:cNvSpPr>
          <p:nvPr>
            <p:ph type="ftr" sz="quarter" idx="11"/>
          </p:nvPr>
        </p:nvSpPr>
        <p:spPr/>
        <p:txBody>
          <a:bodyPr/>
          <a:lstStyle/>
          <a:p>
            <a:r>
              <a:rPr lang="en-US"/>
              <a:t>NATIONAL DROUGHT MITIGATION CENTER</a:t>
            </a:r>
            <a:endParaRPr lang="en-US" dirty="0"/>
          </a:p>
        </p:txBody>
      </p:sp>
      <p:sp>
        <p:nvSpPr>
          <p:cNvPr id="5" name="TextBox 4"/>
          <p:cNvSpPr txBox="1"/>
          <p:nvPr/>
        </p:nvSpPr>
        <p:spPr>
          <a:xfrm>
            <a:off x="9326880" y="1929648"/>
            <a:ext cx="1960605" cy="400110"/>
          </a:xfrm>
          <a:prstGeom prst="rect">
            <a:avLst/>
          </a:prstGeom>
          <a:noFill/>
        </p:spPr>
        <p:txBody>
          <a:bodyPr wrap="square" rtlCol="0">
            <a:spAutoFit/>
          </a:bodyPr>
          <a:lstStyle/>
          <a:p>
            <a:r>
              <a:rPr lang="en-US" sz="1000" dirty="0">
                <a:solidFill>
                  <a:srgbClr val="FF0000"/>
                </a:solidFill>
              </a:rPr>
              <a:t>*values in red are from the last CARC meeting </a:t>
            </a:r>
          </a:p>
        </p:txBody>
      </p:sp>
      <p:sp>
        <p:nvSpPr>
          <p:cNvPr id="6" name="Text Box 6"/>
          <p:cNvSpPr txBox="1">
            <a:spLocks noChangeArrowheads="1"/>
          </p:cNvSpPr>
          <p:nvPr/>
        </p:nvSpPr>
        <p:spPr bwMode="auto">
          <a:xfrm>
            <a:off x="2582925" y="5996164"/>
            <a:ext cx="6400800" cy="336550"/>
          </a:xfrm>
          <a:prstGeom prst="rect">
            <a:avLst/>
          </a:prstGeom>
          <a:noFill/>
          <a:ln w="9525" algn="ctr">
            <a:noFill/>
            <a:miter lim="800000"/>
            <a:headEnd/>
            <a:tailEnd/>
          </a:ln>
        </p:spPr>
        <p:txBody>
          <a:bodyPr lIns="457200">
            <a:spAutoFit/>
          </a:bodyPr>
          <a:lstStyle/>
          <a:p>
            <a:pPr marL="742950" indent="-285750" algn="ctr">
              <a:spcBef>
                <a:spcPct val="50000"/>
              </a:spcBef>
            </a:pPr>
            <a:r>
              <a:rPr lang="en-US" sz="1600" b="1" dirty="0">
                <a:solidFill>
                  <a:srgbClr val="0000FF"/>
                </a:solidFill>
              </a:rPr>
              <a:t>Source: BOR http://www.usbr.gov/gp/lakes_reservoirs/</a:t>
            </a:r>
          </a:p>
        </p:txBody>
      </p:sp>
    </p:spTree>
    <p:extLst>
      <p:ext uri="{BB962C8B-B14F-4D97-AF65-F5344CB8AC3E}">
        <p14:creationId xmlns:p14="http://schemas.microsoft.com/office/powerpoint/2010/main" val="4894254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465" y="-550702"/>
            <a:ext cx="4184822" cy="5773490"/>
          </a:xfrm>
        </p:spPr>
        <p:txBody>
          <a:bodyPr>
            <a:normAutofit/>
          </a:bodyPr>
          <a:lstStyle/>
          <a:p>
            <a:pPr marL="742950" indent="-285750" algn="ctr">
              <a:spcBef>
                <a:spcPct val="20000"/>
              </a:spcBef>
            </a:pPr>
            <a:r>
              <a:rPr lang="en-US" sz="4400" b="1" dirty="0">
                <a:solidFill>
                  <a:schemeClr val="bg1"/>
                </a:solidFill>
              </a:rPr>
              <a:t>14-day average streamflow compared</a:t>
            </a:r>
            <a:br>
              <a:rPr lang="en-US" sz="4400" b="1" dirty="0">
                <a:solidFill>
                  <a:schemeClr val="bg1"/>
                </a:solidFill>
              </a:rPr>
            </a:br>
            <a:r>
              <a:rPr lang="en-US" sz="4400" b="1" dirty="0">
                <a:solidFill>
                  <a:schemeClr val="bg1"/>
                </a:solidFill>
              </a:rPr>
              <a:t>to historical streamflow for the day of year</a:t>
            </a:r>
            <a:br>
              <a:rPr lang="en-US" b="1" dirty="0">
                <a:solidFill>
                  <a:prstClr val="black"/>
                </a:solidFill>
              </a:rPr>
            </a:br>
            <a:endParaRPr lang="en-US" dirty="0"/>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pic>
        <p:nvPicPr>
          <p:cNvPr id="7" name="Picture 2" descr="map legend for 7-day average streamflow condition map"/>
          <p:cNvPicPr>
            <a:picLocks noChangeAspect="1" noChangeArrowheads="1"/>
          </p:cNvPicPr>
          <p:nvPr/>
        </p:nvPicPr>
        <p:blipFill>
          <a:blip r:embed="rId2" cstate="print"/>
          <a:srcRect/>
          <a:stretch>
            <a:fillRect/>
          </a:stretch>
        </p:blipFill>
        <p:spPr bwMode="auto">
          <a:xfrm>
            <a:off x="5730347" y="5356688"/>
            <a:ext cx="5561553" cy="1140530"/>
          </a:xfrm>
          <a:prstGeom prst="rect">
            <a:avLst/>
          </a:prstGeom>
          <a:noFill/>
          <a:ln w="9525">
            <a:noFill/>
            <a:miter lim="800000"/>
            <a:headEnd/>
            <a:tailEnd/>
          </a:ln>
        </p:spPr>
      </p:pic>
      <p:pic>
        <p:nvPicPr>
          <p:cNvPr id="8" name="Content Placeholder 7">
            <a:extLst>
              <a:ext uri="{FF2B5EF4-FFF2-40B4-BE49-F238E27FC236}">
                <a16:creationId xmlns:a16="http://schemas.microsoft.com/office/drawing/2014/main" id="{40A0F327-3617-7A69-24EB-73AC780FF77D}"/>
              </a:ext>
            </a:extLst>
          </p:cNvPr>
          <p:cNvPicPr>
            <a:picLocks noGrp="1" noChangeAspect="1"/>
          </p:cNvPicPr>
          <p:nvPr>
            <p:ph idx="1"/>
          </p:nvPr>
        </p:nvPicPr>
        <p:blipFill>
          <a:blip r:embed="rId3"/>
          <a:stretch>
            <a:fillRect/>
          </a:stretch>
        </p:blipFill>
        <p:spPr>
          <a:xfrm>
            <a:off x="3850253" y="33091"/>
            <a:ext cx="8373007" cy="5361030"/>
          </a:xfrm>
          <a:prstGeom prst="rect">
            <a:avLst/>
          </a:prstGeom>
        </p:spPr>
      </p:pic>
    </p:spTree>
    <p:extLst>
      <p:ext uri="{BB962C8B-B14F-4D97-AF65-F5344CB8AC3E}">
        <p14:creationId xmlns:p14="http://schemas.microsoft.com/office/powerpoint/2010/main" val="31498533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79D994EF-0116-ED75-D2E6-64DE9C14BADC}"/>
              </a:ext>
            </a:extLst>
          </p:cNvPr>
          <p:cNvPicPr>
            <a:picLocks noGrp="1" noChangeAspect="1"/>
          </p:cNvPicPr>
          <p:nvPr>
            <p:ph idx="1"/>
          </p:nvPr>
        </p:nvPicPr>
        <p:blipFill>
          <a:blip r:embed="rId2"/>
          <a:stretch>
            <a:fillRect/>
          </a:stretch>
        </p:blipFill>
        <p:spPr>
          <a:xfrm>
            <a:off x="3912038" y="293940"/>
            <a:ext cx="8464294" cy="4345171"/>
          </a:xfrm>
          <a:prstGeom prst="rect">
            <a:avLst/>
          </a:prstGeom>
        </p:spPr>
      </p:pic>
      <p:sp>
        <p:nvSpPr>
          <p:cNvPr id="2" name="Title 1"/>
          <p:cNvSpPr>
            <a:spLocks noGrp="1"/>
          </p:cNvSpPr>
          <p:nvPr>
            <p:ph type="title"/>
          </p:nvPr>
        </p:nvSpPr>
        <p:spPr>
          <a:xfrm>
            <a:off x="-362465" y="-550702"/>
            <a:ext cx="4184822" cy="5773490"/>
          </a:xfrm>
        </p:spPr>
        <p:txBody>
          <a:bodyPr>
            <a:normAutofit/>
          </a:bodyPr>
          <a:lstStyle/>
          <a:p>
            <a:pPr marL="742950" indent="-285750" algn="ctr">
              <a:spcBef>
                <a:spcPct val="20000"/>
              </a:spcBef>
            </a:pPr>
            <a:r>
              <a:rPr lang="en-US" sz="4400" b="1" dirty="0">
                <a:solidFill>
                  <a:schemeClr val="bg1"/>
                </a:solidFill>
              </a:rPr>
              <a:t>14-day average streamflow compared</a:t>
            </a:r>
            <a:br>
              <a:rPr lang="en-US" sz="4400" b="1" dirty="0">
                <a:solidFill>
                  <a:schemeClr val="bg1"/>
                </a:solidFill>
              </a:rPr>
            </a:br>
            <a:r>
              <a:rPr lang="en-US" sz="4400" b="1" dirty="0">
                <a:solidFill>
                  <a:schemeClr val="bg1"/>
                </a:solidFill>
              </a:rPr>
              <a:t>to historical streamflow for the day of year</a:t>
            </a:r>
            <a:br>
              <a:rPr lang="en-US" b="1" dirty="0">
                <a:solidFill>
                  <a:prstClr val="black"/>
                </a:solidFill>
              </a:rPr>
            </a:br>
            <a:endParaRPr lang="en-US" dirty="0"/>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pic>
        <p:nvPicPr>
          <p:cNvPr id="7" name="Picture 2" descr="map legend for 7-day average streamflow condition map"/>
          <p:cNvPicPr>
            <a:picLocks noChangeAspect="1" noChangeArrowheads="1"/>
          </p:cNvPicPr>
          <p:nvPr/>
        </p:nvPicPr>
        <p:blipFill>
          <a:blip r:embed="rId3" cstate="print"/>
          <a:srcRect/>
          <a:stretch>
            <a:fillRect/>
          </a:stretch>
        </p:blipFill>
        <p:spPr bwMode="auto">
          <a:xfrm>
            <a:off x="5755514" y="5227319"/>
            <a:ext cx="5561553" cy="1140530"/>
          </a:xfrm>
          <a:prstGeom prst="rect">
            <a:avLst/>
          </a:prstGeom>
          <a:noFill/>
          <a:ln w="9525">
            <a:noFill/>
            <a:miter lim="800000"/>
            <a:headEnd/>
            <a:tailEnd/>
          </a:ln>
        </p:spPr>
      </p:pic>
      <p:sp>
        <p:nvSpPr>
          <p:cNvPr id="8" name="TextBox 24"/>
          <p:cNvSpPr txBox="1">
            <a:spLocks noChangeArrowheads="1"/>
          </p:cNvSpPr>
          <p:nvPr/>
        </p:nvSpPr>
        <p:spPr bwMode="auto">
          <a:xfrm>
            <a:off x="4570216" y="1904477"/>
            <a:ext cx="1600200" cy="338554"/>
          </a:xfrm>
          <a:prstGeom prst="rect">
            <a:avLst/>
          </a:prstGeom>
          <a:noFill/>
          <a:ln w="9525">
            <a:noFill/>
            <a:miter lim="800000"/>
            <a:headEnd/>
            <a:tailEnd/>
          </a:ln>
        </p:spPr>
        <p:txBody>
          <a:bodyPr>
            <a:spAutoFit/>
          </a:bodyPr>
          <a:lstStyle/>
          <a:p>
            <a:pPr>
              <a:spcBef>
                <a:spcPct val="20000"/>
              </a:spcBef>
            </a:pPr>
            <a:r>
              <a:rPr lang="en-US" sz="1600" b="1" dirty="0">
                <a:solidFill>
                  <a:srgbClr val="FF0000"/>
                </a:solidFill>
              </a:rPr>
              <a:t>37</a:t>
            </a:r>
            <a:r>
              <a:rPr lang="en-US" sz="1600" b="1" baseline="30000" dirty="0">
                <a:solidFill>
                  <a:srgbClr val="FF0000"/>
                </a:solidFill>
              </a:rPr>
              <a:t>th</a:t>
            </a:r>
            <a:r>
              <a:rPr lang="en-US" sz="1600" b="1" dirty="0">
                <a:solidFill>
                  <a:srgbClr val="FF0000"/>
                </a:solidFill>
              </a:rPr>
              <a:t> Percentile</a:t>
            </a:r>
          </a:p>
        </p:txBody>
      </p:sp>
      <p:sp>
        <p:nvSpPr>
          <p:cNvPr id="9" name="TextBox 28"/>
          <p:cNvSpPr txBox="1">
            <a:spLocks noChangeArrowheads="1"/>
          </p:cNvSpPr>
          <p:nvPr/>
        </p:nvSpPr>
        <p:spPr bwMode="auto">
          <a:xfrm>
            <a:off x="5080278" y="3585092"/>
            <a:ext cx="1600200" cy="338554"/>
          </a:xfrm>
          <a:prstGeom prst="rect">
            <a:avLst/>
          </a:prstGeom>
          <a:noFill/>
          <a:ln w="9525">
            <a:noFill/>
            <a:miter lim="800000"/>
            <a:headEnd/>
            <a:tailEnd/>
          </a:ln>
        </p:spPr>
        <p:txBody>
          <a:bodyPr>
            <a:spAutoFit/>
          </a:bodyPr>
          <a:lstStyle/>
          <a:p>
            <a:pPr>
              <a:spcBef>
                <a:spcPct val="20000"/>
              </a:spcBef>
            </a:pPr>
            <a:r>
              <a:rPr lang="en-US" sz="1600" b="1" dirty="0">
                <a:solidFill>
                  <a:srgbClr val="FF0000"/>
                </a:solidFill>
              </a:rPr>
              <a:t>13</a:t>
            </a:r>
            <a:r>
              <a:rPr lang="en-US" sz="1600" b="1" baseline="30000" dirty="0">
                <a:solidFill>
                  <a:srgbClr val="FF0000"/>
                </a:solidFill>
              </a:rPr>
              <a:t>th</a:t>
            </a:r>
            <a:r>
              <a:rPr lang="en-US" sz="1600" b="1" dirty="0">
                <a:solidFill>
                  <a:srgbClr val="FF0000"/>
                </a:solidFill>
              </a:rPr>
              <a:t>Percentile</a:t>
            </a:r>
          </a:p>
        </p:txBody>
      </p:sp>
      <p:cxnSp>
        <p:nvCxnSpPr>
          <p:cNvPr id="10" name="Straight Arrow Connector 9"/>
          <p:cNvCxnSpPr>
            <a:cxnSpLocks/>
          </p:cNvCxnSpPr>
          <p:nvPr/>
        </p:nvCxnSpPr>
        <p:spPr bwMode="auto">
          <a:xfrm>
            <a:off x="6394826" y="3784168"/>
            <a:ext cx="76044" cy="305400"/>
          </a:xfrm>
          <a:prstGeom prst="straightConnector1">
            <a:avLst/>
          </a:prstGeom>
          <a:ln w="28575">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1" name="TextBox 24"/>
          <p:cNvSpPr txBox="1">
            <a:spLocks noChangeArrowheads="1"/>
          </p:cNvSpPr>
          <p:nvPr/>
        </p:nvSpPr>
        <p:spPr bwMode="auto">
          <a:xfrm>
            <a:off x="6464675" y="3369847"/>
            <a:ext cx="1600200" cy="338554"/>
          </a:xfrm>
          <a:prstGeom prst="rect">
            <a:avLst/>
          </a:prstGeom>
          <a:noFill/>
          <a:ln w="9525">
            <a:noFill/>
            <a:miter lim="800000"/>
            <a:headEnd/>
            <a:tailEnd/>
          </a:ln>
        </p:spPr>
        <p:txBody>
          <a:bodyPr>
            <a:spAutoFit/>
          </a:bodyPr>
          <a:lstStyle/>
          <a:p>
            <a:pPr>
              <a:spcBef>
                <a:spcPct val="20000"/>
              </a:spcBef>
            </a:pPr>
            <a:r>
              <a:rPr lang="en-US" sz="1600" b="1" dirty="0">
                <a:solidFill>
                  <a:srgbClr val="FF0000"/>
                </a:solidFill>
              </a:rPr>
              <a:t>17</a:t>
            </a:r>
            <a:r>
              <a:rPr lang="en-US" sz="1600" b="1" baseline="30000" dirty="0">
                <a:solidFill>
                  <a:srgbClr val="FF0000"/>
                </a:solidFill>
              </a:rPr>
              <a:t>th</a:t>
            </a:r>
            <a:r>
              <a:rPr lang="en-US" sz="1600" b="1" dirty="0">
                <a:solidFill>
                  <a:srgbClr val="FF0000"/>
                </a:solidFill>
              </a:rPr>
              <a:t> Percentile</a:t>
            </a:r>
          </a:p>
        </p:txBody>
      </p:sp>
      <p:cxnSp>
        <p:nvCxnSpPr>
          <p:cNvPr id="12" name="Straight Arrow Connector 11"/>
          <p:cNvCxnSpPr>
            <a:cxnSpLocks/>
          </p:cNvCxnSpPr>
          <p:nvPr/>
        </p:nvCxnSpPr>
        <p:spPr bwMode="auto">
          <a:xfrm flipH="1">
            <a:off x="7012658" y="3584684"/>
            <a:ext cx="91393" cy="215653"/>
          </a:xfrm>
          <a:prstGeom prst="straightConnector1">
            <a:avLst/>
          </a:prstGeom>
          <a:ln w="28575">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bwMode="auto">
          <a:xfrm flipH="1">
            <a:off x="7837579" y="3551277"/>
            <a:ext cx="135739" cy="314248"/>
          </a:xfrm>
          <a:prstGeom prst="straightConnector1">
            <a:avLst/>
          </a:prstGeom>
          <a:ln w="28575">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5" name="TextBox 24"/>
          <p:cNvSpPr txBox="1">
            <a:spLocks noChangeArrowheads="1"/>
          </p:cNvSpPr>
          <p:nvPr/>
        </p:nvSpPr>
        <p:spPr bwMode="auto">
          <a:xfrm>
            <a:off x="7906746" y="3432654"/>
            <a:ext cx="1600200" cy="338554"/>
          </a:xfrm>
          <a:prstGeom prst="rect">
            <a:avLst/>
          </a:prstGeom>
          <a:noFill/>
          <a:ln w="9525">
            <a:noFill/>
            <a:miter lim="800000"/>
            <a:headEnd/>
            <a:tailEnd/>
          </a:ln>
        </p:spPr>
        <p:txBody>
          <a:bodyPr>
            <a:spAutoFit/>
          </a:bodyPr>
          <a:lstStyle/>
          <a:p>
            <a:pPr>
              <a:spcBef>
                <a:spcPct val="20000"/>
              </a:spcBef>
            </a:pPr>
            <a:r>
              <a:rPr lang="en-US" sz="1600" b="1" dirty="0">
                <a:solidFill>
                  <a:srgbClr val="FF0000"/>
                </a:solidFill>
              </a:rPr>
              <a:t>6</a:t>
            </a:r>
            <a:r>
              <a:rPr lang="en-US" sz="1600" b="1" baseline="30000" dirty="0">
                <a:solidFill>
                  <a:srgbClr val="FF0000"/>
                </a:solidFill>
              </a:rPr>
              <a:t>th</a:t>
            </a:r>
            <a:r>
              <a:rPr lang="en-US" sz="1600" b="1" dirty="0">
                <a:solidFill>
                  <a:srgbClr val="FF0000"/>
                </a:solidFill>
              </a:rPr>
              <a:t>Percentile</a:t>
            </a:r>
          </a:p>
        </p:txBody>
      </p:sp>
      <p:sp>
        <p:nvSpPr>
          <p:cNvPr id="17" name="TextBox 24"/>
          <p:cNvSpPr txBox="1">
            <a:spLocks noChangeArrowheads="1"/>
          </p:cNvSpPr>
          <p:nvPr/>
        </p:nvSpPr>
        <p:spPr bwMode="auto">
          <a:xfrm>
            <a:off x="5605545" y="834238"/>
            <a:ext cx="1600200" cy="338554"/>
          </a:xfrm>
          <a:prstGeom prst="rect">
            <a:avLst/>
          </a:prstGeom>
          <a:noFill/>
          <a:ln w="9525">
            <a:noFill/>
            <a:miter lim="800000"/>
            <a:headEnd/>
            <a:tailEnd/>
          </a:ln>
        </p:spPr>
        <p:txBody>
          <a:bodyPr>
            <a:spAutoFit/>
          </a:bodyPr>
          <a:lstStyle/>
          <a:p>
            <a:pPr>
              <a:spcBef>
                <a:spcPct val="20000"/>
              </a:spcBef>
            </a:pPr>
            <a:r>
              <a:rPr lang="en-US" sz="1600" b="1" dirty="0">
                <a:solidFill>
                  <a:srgbClr val="FF0000"/>
                </a:solidFill>
              </a:rPr>
              <a:t>91</a:t>
            </a:r>
            <a:r>
              <a:rPr lang="en-US" sz="1600" b="1" baseline="30000" dirty="0">
                <a:solidFill>
                  <a:srgbClr val="FF0000"/>
                </a:solidFill>
              </a:rPr>
              <a:t>st</a:t>
            </a:r>
            <a:r>
              <a:rPr lang="en-US" sz="1600" b="1" dirty="0">
                <a:solidFill>
                  <a:srgbClr val="FF0000"/>
                </a:solidFill>
              </a:rPr>
              <a:t> Percentile</a:t>
            </a:r>
          </a:p>
        </p:txBody>
      </p:sp>
      <p:sp>
        <p:nvSpPr>
          <p:cNvPr id="18" name="TextBox 24"/>
          <p:cNvSpPr txBox="1">
            <a:spLocks noChangeArrowheads="1"/>
          </p:cNvSpPr>
          <p:nvPr/>
        </p:nvSpPr>
        <p:spPr bwMode="auto">
          <a:xfrm>
            <a:off x="8648700" y="2014486"/>
            <a:ext cx="1600200" cy="338554"/>
          </a:xfrm>
          <a:prstGeom prst="rect">
            <a:avLst/>
          </a:prstGeom>
          <a:noFill/>
          <a:ln w="9525">
            <a:noFill/>
            <a:miter lim="800000"/>
            <a:headEnd/>
            <a:tailEnd/>
          </a:ln>
        </p:spPr>
        <p:txBody>
          <a:bodyPr>
            <a:spAutoFit/>
          </a:bodyPr>
          <a:lstStyle/>
          <a:p>
            <a:pPr>
              <a:spcBef>
                <a:spcPct val="20000"/>
              </a:spcBef>
            </a:pPr>
            <a:r>
              <a:rPr lang="en-US" sz="1600" b="1" dirty="0">
                <a:solidFill>
                  <a:srgbClr val="FF0000"/>
                </a:solidFill>
              </a:rPr>
              <a:t>64</a:t>
            </a:r>
            <a:r>
              <a:rPr lang="en-US" sz="1600" b="1" baseline="30000" dirty="0">
                <a:solidFill>
                  <a:srgbClr val="FF0000"/>
                </a:solidFill>
              </a:rPr>
              <a:t>th</a:t>
            </a:r>
            <a:r>
              <a:rPr lang="en-US" sz="1600" b="1" dirty="0">
                <a:solidFill>
                  <a:srgbClr val="FF0000"/>
                </a:solidFill>
              </a:rPr>
              <a:t> Percentile</a:t>
            </a:r>
          </a:p>
        </p:txBody>
      </p:sp>
      <p:cxnSp>
        <p:nvCxnSpPr>
          <p:cNvPr id="16" name="Straight Arrow Connector 15">
            <a:extLst>
              <a:ext uri="{FF2B5EF4-FFF2-40B4-BE49-F238E27FC236}">
                <a16:creationId xmlns:a16="http://schemas.microsoft.com/office/drawing/2014/main" id="{283FF502-E1B8-AD97-592D-508950B79F23}"/>
              </a:ext>
            </a:extLst>
          </p:cNvPr>
          <p:cNvCxnSpPr/>
          <p:nvPr/>
        </p:nvCxnSpPr>
        <p:spPr bwMode="auto">
          <a:xfrm flipH="1">
            <a:off x="9211185" y="2466525"/>
            <a:ext cx="135739" cy="314248"/>
          </a:xfrm>
          <a:prstGeom prst="straightConnector1">
            <a:avLst/>
          </a:prstGeom>
          <a:ln w="28575">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81227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C00000"/>
                </a:solidFill>
              </a:rPr>
              <a:t>Water Supply Summary</a:t>
            </a:r>
            <a:endParaRPr lang="en-US" dirty="0"/>
          </a:p>
        </p:txBody>
      </p:sp>
      <p:sp>
        <p:nvSpPr>
          <p:cNvPr id="3" name="Content Placeholder 2"/>
          <p:cNvSpPr>
            <a:spLocks noGrp="1"/>
          </p:cNvSpPr>
          <p:nvPr>
            <p:ph idx="1"/>
          </p:nvPr>
        </p:nvSpPr>
        <p:spPr>
          <a:xfrm>
            <a:off x="1097280" y="1845734"/>
            <a:ext cx="10058400" cy="4431498"/>
          </a:xfrm>
        </p:spPr>
        <p:txBody>
          <a:bodyPr>
            <a:normAutofit lnSpcReduction="10000"/>
          </a:bodyPr>
          <a:lstStyle/>
          <a:p>
            <a:pPr>
              <a:buFont typeface="Wingdings" panose="05000000000000000000" pitchFamily="2" charset="2"/>
              <a:buChar char="Ø"/>
            </a:pPr>
            <a:r>
              <a:rPr lang="en-US" dirty="0"/>
              <a:t>Lake McConaughy is currently 57.0 percent of capacity and has been slowly rising with the influx of runoff from the Rocky Mountains, even as irrigation season has started.</a:t>
            </a:r>
          </a:p>
          <a:p>
            <a:pPr marL="0" indent="0">
              <a:buNone/>
            </a:pPr>
            <a:endParaRPr lang="en-US" dirty="0"/>
          </a:p>
          <a:p>
            <a:pPr>
              <a:buFont typeface="Wingdings" panose="05000000000000000000" pitchFamily="2" charset="2"/>
              <a:buChar char="Ø"/>
            </a:pPr>
            <a:r>
              <a:rPr lang="en-US" dirty="0"/>
              <a:t>Upstream reservoirs in Wyoming are near capacity for this time of year with most sending water downstream.  The South Platte River is running well above normal with the runoff and precipitation taking place in the basin.</a:t>
            </a:r>
          </a:p>
          <a:p>
            <a:pPr marL="0" indent="0">
              <a:buNone/>
            </a:pPr>
            <a:endParaRPr lang="en-US" dirty="0"/>
          </a:p>
          <a:p>
            <a:pPr>
              <a:buFont typeface="Wingdings" panose="05000000000000000000" pitchFamily="2" charset="2"/>
              <a:buChar char="Ø"/>
            </a:pPr>
            <a:r>
              <a:rPr lang="en-US" dirty="0"/>
              <a:t>The Republican River basin reservoirs all have more water in storage than in November.  Timely precipitation in June and July has reduced irrigation demand to this point in the growing season.</a:t>
            </a:r>
          </a:p>
          <a:p>
            <a:pPr marL="0" indent="0">
              <a:buNone/>
            </a:pPr>
            <a:endParaRPr lang="en-US" dirty="0"/>
          </a:p>
          <a:p>
            <a:pPr>
              <a:buFont typeface="Wingdings" panose="05000000000000000000" pitchFamily="2" charset="2"/>
              <a:buChar char="Ø"/>
            </a:pPr>
            <a:r>
              <a:rPr lang="en-US" dirty="0"/>
              <a:t>Harlan County Reservoir is holding about 22,000 acre-feet more water now than in November 2022 and is also holding about 21,000 acre-feet less than the historical average for this time of year.</a:t>
            </a:r>
          </a:p>
          <a:p>
            <a:pPr marL="0" indent="0">
              <a:buNone/>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p:txBody>
      </p:sp>
      <p:sp>
        <p:nvSpPr>
          <p:cNvPr id="4" name="Footer Placeholder 3"/>
          <p:cNvSpPr>
            <a:spLocks noGrp="1"/>
          </p:cNvSpPr>
          <p:nvPr>
            <p:ph type="ftr" sz="quarter" idx="11"/>
          </p:nvPr>
        </p:nvSpPr>
        <p:spPr/>
        <p:txBody>
          <a:bodyPr/>
          <a:lstStyle/>
          <a:p>
            <a:r>
              <a:rPr lang="en-US"/>
              <a:t>NATIONAL DROUGHT MITIGATION CENTER</a:t>
            </a:r>
            <a:endParaRPr lang="en-US" dirty="0"/>
          </a:p>
        </p:txBody>
      </p:sp>
    </p:spTree>
    <p:extLst>
      <p:ext uri="{BB962C8B-B14F-4D97-AF65-F5344CB8AC3E}">
        <p14:creationId xmlns:p14="http://schemas.microsoft.com/office/powerpoint/2010/main" val="6013276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858530" y="3264258"/>
            <a:ext cx="6096000" cy="1754326"/>
          </a:xfrm>
          <a:prstGeom prst="rect">
            <a:avLst/>
          </a:prstGeom>
        </p:spPr>
        <p:txBody>
          <a:bodyPr>
            <a:spAutoFit/>
          </a:bodyPr>
          <a:lstStyle/>
          <a:p>
            <a:pPr marL="342900" indent="-342900" algn="ctr">
              <a:lnSpc>
                <a:spcPct val="90000"/>
              </a:lnSpc>
              <a:spcBef>
                <a:spcPct val="0"/>
              </a:spcBef>
              <a:buFontTx/>
              <a:buChar char=" "/>
            </a:pPr>
            <a:r>
              <a:rPr lang="en-US" sz="4000" b="1" dirty="0">
                <a:solidFill>
                  <a:srgbClr val="663300"/>
                </a:solidFill>
              </a:rPr>
              <a:t>Brian Fuchs</a:t>
            </a:r>
          </a:p>
          <a:p>
            <a:pPr algn="ctr">
              <a:lnSpc>
                <a:spcPct val="90000"/>
              </a:lnSpc>
              <a:spcBef>
                <a:spcPct val="0"/>
              </a:spcBef>
            </a:pPr>
            <a:r>
              <a:rPr lang="en-US" sz="4000" b="1" dirty="0">
                <a:solidFill>
                  <a:srgbClr val="663300"/>
                </a:solidFill>
              </a:rPr>
              <a:t>    </a:t>
            </a:r>
            <a:r>
              <a:rPr lang="en-US" sz="4000" b="1" dirty="0">
                <a:solidFill>
                  <a:srgbClr val="663300"/>
                </a:solidFill>
                <a:hlinkClick r:id="rId3"/>
              </a:rPr>
              <a:t>bfuchs2@unl.edu</a:t>
            </a:r>
            <a:endParaRPr lang="en-US" sz="4000" b="1" dirty="0">
              <a:solidFill>
                <a:srgbClr val="663300"/>
              </a:solidFill>
            </a:endParaRPr>
          </a:p>
          <a:p>
            <a:pPr algn="ctr">
              <a:lnSpc>
                <a:spcPct val="90000"/>
              </a:lnSpc>
              <a:spcBef>
                <a:spcPct val="0"/>
              </a:spcBef>
            </a:pPr>
            <a:r>
              <a:rPr lang="en-US" sz="4000" b="1" dirty="0">
                <a:solidFill>
                  <a:srgbClr val="663300"/>
                </a:solidFill>
              </a:rPr>
              <a:t>    402-472-6775</a:t>
            </a:r>
          </a:p>
        </p:txBody>
      </p:sp>
      <p:sp>
        <p:nvSpPr>
          <p:cNvPr id="3" name="Rectangle 2"/>
          <p:cNvSpPr/>
          <p:nvPr/>
        </p:nvSpPr>
        <p:spPr>
          <a:xfrm>
            <a:off x="3048000" y="5340193"/>
            <a:ext cx="6096000" cy="840230"/>
          </a:xfrm>
          <a:prstGeom prst="rect">
            <a:avLst/>
          </a:prstGeom>
        </p:spPr>
        <p:txBody>
          <a:bodyPr>
            <a:spAutoFit/>
          </a:bodyPr>
          <a:lstStyle/>
          <a:p>
            <a:pPr marL="342900" indent="-342900" algn="ctr">
              <a:lnSpc>
                <a:spcPct val="90000"/>
              </a:lnSpc>
              <a:spcBef>
                <a:spcPct val="0"/>
              </a:spcBef>
              <a:buFontTx/>
              <a:buChar char=" "/>
            </a:pPr>
            <a:r>
              <a:rPr lang="en-US" b="1" dirty="0">
                <a:solidFill>
                  <a:srgbClr val="663300"/>
                </a:solidFill>
              </a:rPr>
              <a:t>National Drought Mitigation Center</a:t>
            </a:r>
          </a:p>
          <a:p>
            <a:pPr marL="342900" indent="-342900" algn="ctr">
              <a:lnSpc>
                <a:spcPct val="90000"/>
              </a:lnSpc>
              <a:spcBef>
                <a:spcPct val="0"/>
              </a:spcBef>
              <a:buFontTx/>
              <a:buChar char=" "/>
            </a:pPr>
            <a:r>
              <a:rPr lang="en-US" b="1" dirty="0">
                <a:solidFill>
                  <a:srgbClr val="663300"/>
                </a:solidFill>
              </a:rPr>
              <a:t>School of Natural Resources</a:t>
            </a:r>
          </a:p>
          <a:p>
            <a:pPr marL="342900" indent="-342900" algn="ctr">
              <a:lnSpc>
                <a:spcPct val="90000"/>
              </a:lnSpc>
              <a:spcBef>
                <a:spcPct val="0"/>
              </a:spcBef>
              <a:buFontTx/>
              <a:buChar char=" "/>
            </a:pPr>
            <a:r>
              <a:rPr lang="en-US" b="1" dirty="0">
                <a:solidFill>
                  <a:srgbClr val="663300"/>
                </a:solidFill>
              </a:rPr>
              <a:t>University of Nebraska-Lincoln</a:t>
            </a:r>
          </a:p>
        </p:txBody>
      </p:sp>
    </p:spTree>
    <p:extLst>
      <p:ext uri="{BB962C8B-B14F-4D97-AF65-F5344CB8AC3E}">
        <p14:creationId xmlns:p14="http://schemas.microsoft.com/office/powerpoint/2010/main" val="1643809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NATIONAL DROUGHT MITIGATION CENTER</a:t>
            </a:r>
            <a:endParaRPr lang="en-US" dirty="0"/>
          </a:p>
        </p:txBody>
      </p:sp>
      <p:pic>
        <p:nvPicPr>
          <p:cNvPr id="4" name="Picture 3">
            <a:extLst>
              <a:ext uri="{FF2B5EF4-FFF2-40B4-BE49-F238E27FC236}">
                <a16:creationId xmlns:a16="http://schemas.microsoft.com/office/drawing/2014/main" id="{B4CDFD46-58E3-2CFB-C5EC-E09400A31048}"/>
              </a:ext>
            </a:extLst>
          </p:cNvPr>
          <p:cNvPicPr>
            <a:picLocks noChangeAspect="1"/>
          </p:cNvPicPr>
          <p:nvPr/>
        </p:nvPicPr>
        <p:blipFill>
          <a:blip r:embed="rId2"/>
          <a:stretch>
            <a:fillRect/>
          </a:stretch>
        </p:blipFill>
        <p:spPr>
          <a:xfrm>
            <a:off x="1658470" y="0"/>
            <a:ext cx="8875059" cy="6858000"/>
          </a:xfrm>
          <a:prstGeom prst="rect">
            <a:avLst/>
          </a:prstGeom>
        </p:spPr>
      </p:pic>
    </p:spTree>
    <p:extLst>
      <p:ext uri="{BB962C8B-B14F-4D97-AF65-F5344CB8AC3E}">
        <p14:creationId xmlns:p14="http://schemas.microsoft.com/office/powerpoint/2010/main" val="3865242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5119E6-4FF2-9444-A6CC-04FD0FBD4A22}"/>
              </a:ext>
            </a:extLst>
          </p:cNvPr>
          <p:cNvPicPr>
            <a:picLocks noChangeAspect="1"/>
          </p:cNvPicPr>
          <p:nvPr/>
        </p:nvPicPr>
        <p:blipFill>
          <a:blip r:embed="rId2"/>
          <a:stretch>
            <a:fillRect/>
          </a:stretch>
        </p:blipFill>
        <p:spPr>
          <a:xfrm>
            <a:off x="1658470" y="0"/>
            <a:ext cx="8875059" cy="6858000"/>
          </a:xfrm>
          <a:prstGeom prst="rect">
            <a:avLst/>
          </a:prstGeom>
        </p:spPr>
      </p:pic>
      <p:sp>
        <p:nvSpPr>
          <p:cNvPr id="2" name="Footer Placeholder 1"/>
          <p:cNvSpPr>
            <a:spLocks noGrp="1"/>
          </p:cNvSpPr>
          <p:nvPr>
            <p:ph type="ftr" sz="quarter" idx="11"/>
          </p:nvPr>
        </p:nvSpPr>
        <p:spPr/>
        <p:txBody>
          <a:bodyPr/>
          <a:lstStyle/>
          <a:p>
            <a:r>
              <a:rPr lang="en-US"/>
              <a:t>NATIONAL DROUGHT MITIGATION CENTER</a:t>
            </a:r>
            <a:endParaRPr lang="en-US" dirty="0"/>
          </a:p>
        </p:txBody>
      </p:sp>
      <p:sp>
        <p:nvSpPr>
          <p:cNvPr id="5" name="Oval 4"/>
          <p:cNvSpPr/>
          <p:nvPr/>
        </p:nvSpPr>
        <p:spPr>
          <a:xfrm>
            <a:off x="5092116" y="469557"/>
            <a:ext cx="2055303" cy="2388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9805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DB3AF1-3CED-CC62-7DBD-22DD89D5BA78}"/>
              </a:ext>
            </a:extLst>
          </p:cNvPr>
          <p:cNvPicPr>
            <a:picLocks noChangeAspect="1"/>
          </p:cNvPicPr>
          <p:nvPr/>
        </p:nvPicPr>
        <p:blipFill>
          <a:blip r:embed="rId2"/>
          <a:stretch>
            <a:fillRect/>
          </a:stretch>
        </p:blipFill>
        <p:spPr>
          <a:xfrm>
            <a:off x="1658470" y="0"/>
            <a:ext cx="8875059" cy="6858000"/>
          </a:xfrm>
          <a:prstGeom prst="rect">
            <a:avLst/>
          </a:prstGeom>
        </p:spPr>
      </p:pic>
      <p:sp>
        <p:nvSpPr>
          <p:cNvPr id="2" name="Footer Placeholder 1"/>
          <p:cNvSpPr>
            <a:spLocks noGrp="1"/>
          </p:cNvSpPr>
          <p:nvPr>
            <p:ph type="ftr" sz="quarter" idx="11"/>
          </p:nvPr>
        </p:nvSpPr>
        <p:spPr/>
        <p:txBody>
          <a:bodyPr/>
          <a:lstStyle/>
          <a:p>
            <a:r>
              <a:rPr lang="en-US"/>
              <a:t>NATIONAL DROUGHT MITIGATION CENTER</a:t>
            </a:r>
            <a:endParaRPr 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1536" y="2158841"/>
            <a:ext cx="1548713"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1536" y="3225006"/>
            <a:ext cx="1548713"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9E8FE39B-F3A6-4D94-93F3-A6778A2736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7198" y="1408509"/>
            <a:ext cx="1548713"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9012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NATIONAL DROUGHT MITIGATION CENTER</a:t>
            </a:r>
            <a:endParaRPr lang="en-US" dirty="0"/>
          </a:p>
        </p:txBody>
      </p:sp>
      <p:pic>
        <p:nvPicPr>
          <p:cNvPr id="5" name="Picture 4">
            <a:extLst>
              <a:ext uri="{FF2B5EF4-FFF2-40B4-BE49-F238E27FC236}">
                <a16:creationId xmlns:a16="http://schemas.microsoft.com/office/drawing/2014/main" id="{12D53552-599A-AB48-DDC5-BCB408E951E1}"/>
              </a:ext>
            </a:extLst>
          </p:cNvPr>
          <p:cNvPicPr>
            <a:picLocks noChangeAspect="1"/>
          </p:cNvPicPr>
          <p:nvPr/>
        </p:nvPicPr>
        <p:blipFill>
          <a:blip r:embed="rId2"/>
          <a:stretch>
            <a:fillRect/>
          </a:stretch>
        </p:blipFill>
        <p:spPr>
          <a:xfrm>
            <a:off x="-1" y="116688"/>
            <a:ext cx="12230619" cy="3312311"/>
          </a:xfrm>
          <a:prstGeom prst="rect">
            <a:avLst/>
          </a:prstGeom>
        </p:spPr>
      </p:pic>
      <p:pic>
        <p:nvPicPr>
          <p:cNvPr id="8" name="Picture 7">
            <a:extLst>
              <a:ext uri="{FF2B5EF4-FFF2-40B4-BE49-F238E27FC236}">
                <a16:creationId xmlns:a16="http://schemas.microsoft.com/office/drawing/2014/main" id="{E407AA6D-64B7-4D36-C86A-299A57B6EAC5}"/>
              </a:ext>
            </a:extLst>
          </p:cNvPr>
          <p:cNvPicPr>
            <a:picLocks noChangeAspect="1"/>
          </p:cNvPicPr>
          <p:nvPr/>
        </p:nvPicPr>
        <p:blipFill>
          <a:blip r:embed="rId3"/>
          <a:stretch>
            <a:fillRect/>
          </a:stretch>
        </p:blipFill>
        <p:spPr>
          <a:xfrm>
            <a:off x="38618" y="3533645"/>
            <a:ext cx="12192000" cy="2385630"/>
          </a:xfrm>
          <a:prstGeom prst="rect">
            <a:avLst/>
          </a:prstGeom>
        </p:spPr>
      </p:pic>
    </p:spTree>
    <p:extLst>
      <p:ext uri="{BB962C8B-B14F-4D97-AF65-F5344CB8AC3E}">
        <p14:creationId xmlns:p14="http://schemas.microsoft.com/office/powerpoint/2010/main" val="3689335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CA4BFC1-E0C9-4D0C-8623-55F3F5162ADE}"/>
              </a:ext>
            </a:extLst>
          </p:cNvPr>
          <p:cNvSpPr>
            <a:spLocks noGrp="1"/>
          </p:cNvSpPr>
          <p:nvPr>
            <p:ph type="ftr" sz="quarter" idx="11"/>
          </p:nvPr>
        </p:nvSpPr>
        <p:spPr/>
        <p:txBody>
          <a:bodyPr/>
          <a:lstStyle/>
          <a:p>
            <a:r>
              <a:rPr lang="en-US"/>
              <a:t>NATIONAL DROUGHT MITIGATION CENTER</a:t>
            </a:r>
            <a:endParaRPr lang="en-US" dirty="0"/>
          </a:p>
        </p:txBody>
      </p:sp>
      <p:sp>
        <p:nvSpPr>
          <p:cNvPr id="8" name="Arrow: Right 7">
            <a:extLst>
              <a:ext uri="{FF2B5EF4-FFF2-40B4-BE49-F238E27FC236}">
                <a16:creationId xmlns:a16="http://schemas.microsoft.com/office/drawing/2014/main" id="{2B3AD066-346D-4D08-A4B9-5427462A21A5}"/>
              </a:ext>
            </a:extLst>
          </p:cNvPr>
          <p:cNvSpPr/>
          <p:nvPr/>
        </p:nvSpPr>
        <p:spPr>
          <a:xfrm>
            <a:off x="1912824" y="5169395"/>
            <a:ext cx="405151" cy="13422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A271143-D5E6-6F26-8690-B3525FE8BF09}"/>
              </a:ext>
            </a:extLst>
          </p:cNvPr>
          <p:cNvPicPr>
            <a:picLocks noChangeAspect="1"/>
          </p:cNvPicPr>
          <p:nvPr/>
        </p:nvPicPr>
        <p:blipFill>
          <a:blip r:embed="rId2"/>
          <a:stretch>
            <a:fillRect/>
          </a:stretch>
        </p:blipFill>
        <p:spPr>
          <a:xfrm>
            <a:off x="0" y="45942"/>
            <a:ext cx="12192000" cy="3494545"/>
          </a:xfrm>
          <a:prstGeom prst="rect">
            <a:avLst/>
          </a:prstGeom>
        </p:spPr>
      </p:pic>
      <p:pic>
        <p:nvPicPr>
          <p:cNvPr id="9" name="Picture 8">
            <a:extLst>
              <a:ext uri="{FF2B5EF4-FFF2-40B4-BE49-F238E27FC236}">
                <a16:creationId xmlns:a16="http://schemas.microsoft.com/office/drawing/2014/main" id="{89847B14-B3D2-CCE8-11ED-60262457396A}"/>
              </a:ext>
            </a:extLst>
          </p:cNvPr>
          <p:cNvPicPr>
            <a:picLocks noChangeAspect="1"/>
          </p:cNvPicPr>
          <p:nvPr/>
        </p:nvPicPr>
        <p:blipFill>
          <a:blip r:embed="rId3"/>
          <a:stretch>
            <a:fillRect/>
          </a:stretch>
        </p:blipFill>
        <p:spPr>
          <a:xfrm>
            <a:off x="1762900" y="3628768"/>
            <a:ext cx="10429100" cy="2268223"/>
          </a:xfrm>
          <a:prstGeom prst="rect">
            <a:avLst/>
          </a:prstGeom>
        </p:spPr>
      </p:pic>
      <p:sp>
        <p:nvSpPr>
          <p:cNvPr id="7" name="TextBox 6">
            <a:extLst>
              <a:ext uri="{FF2B5EF4-FFF2-40B4-BE49-F238E27FC236}">
                <a16:creationId xmlns:a16="http://schemas.microsoft.com/office/drawing/2014/main" id="{AC7C1CD2-3386-48A1-A7C1-70279F5FD5BF}"/>
              </a:ext>
            </a:extLst>
          </p:cNvPr>
          <p:cNvSpPr txBox="1"/>
          <p:nvPr/>
        </p:nvSpPr>
        <p:spPr>
          <a:xfrm>
            <a:off x="0" y="4506725"/>
            <a:ext cx="2108118" cy="369332"/>
          </a:xfrm>
          <a:prstGeom prst="rect">
            <a:avLst/>
          </a:prstGeom>
          <a:noFill/>
        </p:spPr>
        <p:txBody>
          <a:bodyPr wrap="square" rtlCol="0">
            <a:spAutoFit/>
          </a:bodyPr>
          <a:lstStyle/>
          <a:p>
            <a:r>
              <a:rPr lang="en-US" b="1" dirty="0">
                <a:solidFill>
                  <a:srgbClr val="FF0000"/>
                </a:solidFill>
              </a:rPr>
              <a:t>Last CARC meeting</a:t>
            </a:r>
          </a:p>
        </p:txBody>
      </p:sp>
    </p:spTree>
    <p:extLst>
      <p:ext uri="{BB962C8B-B14F-4D97-AF65-F5344CB8AC3E}">
        <p14:creationId xmlns:p14="http://schemas.microsoft.com/office/powerpoint/2010/main" val="1676382176"/>
      </p:ext>
    </p:extLst>
  </p:cSld>
  <p:clrMapOvr>
    <a:masterClrMapping/>
  </p:clrMapOvr>
</p:sld>
</file>

<file path=ppt/theme/theme1.xml><?xml version="1.0" encoding="utf-8"?>
<a:theme xmlns:a="http://schemas.openxmlformats.org/drawingml/2006/main" name="Retrospect">
  <a:themeElements>
    <a:clrScheme name="Custom 3">
      <a:dk1>
        <a:srgbClr val="000000"/>
      </a:dk1>
      <a:lt1>
        <a:srgbClr val="FFFFFF"/>
      </a:lt1>
      <a:dk2>
        <a:srgbClr val="46464A"/>
      </a:dk2>
      <a:lt2>
        <a:srgbClr val="FFFFFF"/>
      </a:lt2>
      <a:accent1>
        <a:srgbClr val="5764AD"/>
      </a:accent1>
      <a:accent2>
        <a:srgbClr val="395529"/>
      </a:accent2>
      <a:accent3>
        <a:srgbClr val="3C2313"/>
      </a:accent3>
      <a:accent4>
        <a:srgbClr val="649648"/>
      </a:accent4>
      <a:accent5>
        <a:srgbClr val="B4B9DA"/>
      </a:accent5>
      <a:accent6>
        <a:srgbClr val="BFBFBF"/>
      </a:accent6>
      <a:hlink>
        <a:srgbClr val="D54918"/>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NDMC PowerPoint" id="{5697CEBE-19FF-4F14-9B3D-1E91473623AB}" vid="{D112410A-764E-40FC-9EF0-42656AB36871}"/>
    </a:ext>
  </a:extLst>
</a:theme>
</file>

<file path=ppt/theme/theme2.xml><?xml version="1.0" encoding="utf-8"?>
<a:theme xmlns:a="http://schemas.openxmlformats.org/drawingml/2006/main" name="NDMC &amp; N logo (Blu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7C15742D885845AF19BB951C99F74B" ma:contentTypeVersion="13" ma:contentTypeDescription="Create a new document." ma:contentTypeScope="" ma:versionID="a89a40f5d706b8265e510c96a14aec1d">
  <xsd:schema xmlns:xsd="http://www.w3.org/2001/XMLSchema" xmlns:xs="http://www.w3.org/2001/XMLSchema" xmlns:p="http://schemas.microsoft.com/office/2006/metadata/properties" xmlns:ns3="61aaab98-e482-4d53-b839-f2c7687d8925" xmlns:ns4="a62a64fa-d901-4057-a68d-dced9bd3f0bc" targetNamespace="http://schemas.microsoft.com/office/2006/metadata/properties" ma:root="true" ma:fieldsID="279f743310ae97361e345e9f3c62abe8" ns3:_="" ns4:_="">
    <xsd:import namespace="61aaab98-e482-4d53-b839-f2c7687d8925"/>
    <xsd:import namespace="a62a64fa-d901-4057-a68d-dced9bd3f0b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OCR" minOccurs="0"/>
                <xsd:element ref="ns4:MediaServiceDateTaken" minOccurs="0"/>
                <xsd:element ref="ns4:MediaServiceAutoKeyPoints" minOccurs="0"/>
                <xsd:element ref="ns4:MediaServiceKeyPoint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aaab98-e482-4d53-b839-f2c7687d892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2a64fa-d901-4057-a68d-dced9bd3f0b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9A4CAE3-E96F-4579-BEA5-7859ED78F5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aaab98-e482-4d53-b839-f2c7687d8925"/>
    <ds:schemaRef ds:uri="a62a64fa-d901-4057-a68d-dced9bd3f0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1369626-A667-4409-81E1-9A6E0073B81F}">
  <ds:schemaRefs>
    <ds:schemaRef ds:uri="http://schemas.microsoft.com/sharepoint/v3/contenttype/forms"/>
  </ds:schemaRefs>
</ds:datastoreItem>
</file>

<file path=customXml/itemProps3.xml><?xml version="1.0" encoding="utf-8"?>
<ds:datastoreItem xmlns:ds="http://schemas.openxmlformats.org/officeDocument/2006/customXml" ds:itemID="{AF9A45CF-A59F-48BF-9FED-85D2D8C2F845}">
  <ds:schemaRefs>
    <ds:schemaRef ds:uri="http://schemas.microsoft.com/office/2006/metadata/properties"/>
    <ds:schemaRef ds:uri="http://purl.org/dc/elements/1.1/"/>
    <ds:schemaRef ds:uri="http://schemas.microsoft.com/office/2006/documentManagement/types"/>
    <ds:schemaRef ds:uri="a62a64fa-d901-4057-a68d-dced9bd3f0bc"/>
    <ds:schemaRef ds:uri="http://schemas.openxmlformats.org/package/2006/metadata/core-properties"/>
    <ds:schemaRef ds:uri="http://purl.org/dc/terms/"/>
    <ds:schemaRef ds:uri="http://schemas.microsoft.com/office/infopath/2007/PartnerControls"/>
    <ds:schemaRef ds:uri="61aaab98-e482-4d53-b839-f2c7687d892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NDMC PowerPoint</Template>
  <TotalTime>2112</TotalTime>
  <Words>1317</Words>
  <Application>Microsoft Office PowerPoint</Application>
  <PresentationFormat>Widescreen</PresentationFormat>
  <Paragraphs>142</Paragraphs>
  <Slides>45</Slides>
  <Notes>0</Notes>
  <HiddenSlides>6</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45</vt:i4>
      </vt:variant>
    </vt:vector>
  </HeadingPairs>
  <TitlesOfParts>
    <vt:vector size="51" baseType="lpstr">
      <vt:lpstr>Arial</vt:lpstr>
      <vt:lpstr>Calibri</vt:lpstr>
      <vt:lpstr>Calibri Light</vt:lpstr>
      <vt:lpstr>Wingdings</vt:lpstr>
      <vt:lpstr>Retrospect</vt:lpstr>
      <vt:lpstr>NDMC &amp; N logo (Blue)</vt:lpstr>
      <vt:lpstr>Nebraska Drought Conditions: CARC Update July 17, 2023</vt:lpstr>
      <vt:lpstr>Regional Climatic and Drought Conditions…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Departure from Normal Temperatures over the last 30 days</vt:lpstr>
      <vt:lpstr>Departure from Normal Temperatures over the last 60 days</vt:lpstr>
      <vt:lpstr>Departure from Normal Temperatures for the Calendar Year</vt:lpstr>
      <vt:lpstr>Percent of Normal Precipitation over the last 30 days</vt:lpstr>
      <vt:lpstr>Percent of Normal Precipitation over the last 60 days</vt:lpstr>
      <vt:lpstr>Percent of Normal Precipitation over the last 90 days</vt:lpstr>
      <vt:lpstr>Percent of Normal Precipitation for the calendar year</vt:lpstr>
      <vt:lpstr>Percent of Normal Since October 1 2002 (water year)</vt:lpstr>
      <vt:lpstr>Departure from Normal Since October 1 2002 (water year)</vt:lpstr>
      <vt:lpstr>NLDAS Soil Moisture Model:  Current Soil Moisture Anomaly</vt:lpstr>
      <vt:lpstr>NASA GRACE-Based Root Zone Soil Moisture</vt:lpstr>
      <vt:lpstr>PowerPoint Presentation</vt:lpstr>
      <vt:lpstr>NOAA’s Official 3-Month Outlook</vt:lpstr>
      <vt:lpstr>PowerPoint Presentation</vt:lpstr>
      <vt:lpstr>Anticipated El Nino Development?</vt:lpstr>
      <vt:lpstr>What does a typical El Nino pattern mean?</vt:lpstr>
      <vt:lpstr>PowerPoint Presentation</vt:lpstr>
      <vt:lpstr>Climate/Drought Summary</vt:lpstr>
      <vt:lpstr>Nebraska Water Supply Update… </vt:lpstr>
      <vt:lpstr>PowerPoint Presentation</vt:lpstr>
      <vt:lpstr>PowerPoint Presentation</vt:lpstr>
      <vt:lpstr>July 2023CARC Meeting </vt:lpstr>
      <vt:lpstr>PowerPoint Presentation</vt:lpstr>
      <vt:lpstr>Lake McConaughy </vt:lpstr>
      <vt:lpstr>PowerPoint Presentation</vt:lpstr>
      <vt:lpstr>PowerPoint Presentation</vt:lpstr>
      <vt:lpstr>North Platte Basin data</vt:lpstr>
      <vt:lpstr>North Platte River Basin Inflow</vt:lpstr>
      <vt:lpstr>North Platte River Basin Storage</vt:lpstr>
      <vt:lpstr>North Platte River Basin</vt:lpstr>
      <vt:lpstr>Republican River Basin</vt:lpstr>
      <vt:lpstr>Republican River Basin</vt:lpstr>
      <vt:lpstr>14-day average streamflow compared to historical streamflow for the day of year </vt:lpstr>
      <vt:lpstr>14-day average streamflow compared to historical streamflow for the day of year </vt:lpstr>
      <vt:lpstr>Water Supply 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Fuchs</dc:creator>
  <cp:lastModifiedBy>Evert, Holle</cp:lastModifiedBy>
  <cp:revision>144</cp:revision>
  <dcterms:created xsi:type="dcterms:W3CDTF">2017-06-20T13:45:32Z</dcterms:created>
  <dcterms:modified xsi:type="dcterms:W3CDTF">2023-07-17T14:00:30Z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0x010100E77C15742D885845AF19BB951C99F74B</vt:lpwstr>
  </property>
</Properties>
</file>